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7" r:id="rId4"/>
    <p:sldId id="258" r:id="rId5"/>
    <p:sldId id="263" r:id="rId6"/>
    <p:sldId id="267" r:id="rId7"/>
    <p:sldId id="269" r:id="rId8"/>
    <p:sldId id="268" r:id="rId9"/>
    <p:sldId id="272" r:id="rId10"/>
    <p:sldId id="259" r:id="rId11"/>
    <p:sldId id="260" r:id="rId12"/>
    <p:sldId id="282" r:id="rId13"/>
    <p:sldId id="283" r:id="rId14"/>
    <p:sldId id="294" r:id="rId15"/>
    <p:sldId id="295" r:id="rId16"/>
    <p:sldId id="296" r:id="rId17"/>
    <p:sldId id="284" r:id="rId18"/>
    <p:sldId id="292" r:id="rId19"/>
    <p:sldId id="285" r:id="rId20"/>
    <p:sldId id="286" r:id="rId21"/>
    <p:sldId id="288" r:id="rId22"/>
    <p:sldId id="262" r:id="rId23"/>
    <p:sldId id="297" r:id="rId24"/>
    <p:sldId id="264" r:id="rId25"/>
    <p:sldId id="265" r:id="rId26"/>
    <p:sldId id="298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729"/>
    <a:srgbClr val="0D9487"/>
    <a:srgbClr val="F8FAFB"/>
    <a:srgbClr val="F6F8FA"/>
    <a:srgbClr val="F5F8FA"/>
    <a:srgbClr val="FFFFFF"/>
    <a:srgbClr val="F7F8FA"/>
    <a:srgbClr val="2562EB"/>
    <a:srgbClr val="049569"/>
    <a:srgbClr val="606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2" autoAdjust="0"/>
    <p:restoredTop sz="93974" autoAdjust="0"/>
  </p:normalViewPr>
  <p:slideViewPr>
    <p:cSldViewPr>
      <p:cViewPr varScale="1">
        <p:scale>
          <a:sx n="104" d="100"/>
          <a:sy n="104" d="100"/>
        </p:scale>
        <p:origin x="2244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3CBDA-9707-4D0B-863B-1CE25CB86922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7716A-597F-4BD6-8D58-7652986F0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2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good </a:t>
            </a:r>
            <a:r>
              <a:rPr lang="en-GB" dirty="0" err="1"/>
              <a:t>afternon</a:t>
            </a:r>
            <a:r>
              <a:rPr lang="en-GB" dirty="0"/>
              <a:t> thank you all coming Thank you president do </a:t>
            </a:r>
            <a:r>
              <a:rPr lang="en-GB" dirty="0" err="1"/>
              <a:t>juri</a:t>
            </a:r>
            <a:r>
              <a:rPr lang="en-GB" dirty="0"/>
              <a:t> professor -Andre Sabino And </a:t>
            </a:r>
            <a:r>
              <a:rPr lang="en-GB"/>
              <a:t>professor Chrysoula Zerva, </a:t>
            </a:r>
            <a:r>
              <a:rPr lang="en-GB" dirty="0"/>
              <a:t>for being here</a:t>
            </a:r>
          </a:p>
          <a:p>
            <a:pPr rtl="0"/>
            <a:r>
              <a:rPr lang="en-GB" dirty="0" err="1"/>
              <a:t>im</a:t>
            </a:r>
            <a:r>
              <a:rPr lang="en-GB" dirty="0"/>
              <a:t> presenting my thesis “title“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9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a good ai research paper needs more data so I built a system capable of collecting both </a:t>
            </a:r>
            <a:r>
              <a:rPr lang="en-GB" dirty="0" err="1"/>
              <a:t>gpu</a:t>
            </a:r>
            <a:r>
              <a:rPr lang="en-GB" dirty="0"/>
              <a:t> and </a:t>
            </a:r>
            <a:r>
              <a:rPr lang="en-GB" dirty="0" err="1"/>
              <a:t>cpu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5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52ABB-AF06-D2EE-26CB-9CB357C18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3BEFB-4352-3393-E5CB-F2B2F401B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A01FB-ED1C-66A6-5C09-319647EEB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all that data the next step is running the whole system and that was done with instructions here is the main framework off instruction v4 to v6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00D41-A8AE-9199-4EA6-FE93E0247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513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5F31-1BD8-7A54-A24C-96078E53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EE3C4-5B49-FBCA-3501-D718C60B5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7B022-706C-B562-EAD5-39EDD91FA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D8685-B8FA-2518-8296-A6C5B6AB16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136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C9B49-1BDA-A923-4290-B1726DB2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6949B-561F-7485-5166-57705D141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4C8C5-9A98-A495-80BA-97C73A116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71D2-813C-8D44-CEDA-1E9E3300E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40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05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Models don’t follow instructions that nicely some times but neither do humans so I created a method with some </a:t>
            </a:r>
            <a:r>
              <a:rPr lang="en-GB" dirty="0" err="1"/>
              <a:t>leaway</a:t>
            </a:r>
            <a:r>
              <a:rPr lang="en-GB" dirty="0"/>
              <a:t> so it works more similarly to how a human would access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24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looking at the result we clearly see that the system works as designed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2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2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24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49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66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3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moving into the methodology Overview where we take a look at the approach chosen to make the small model achieve closer to the big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178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thing that was missing on the previous slide was the model since he is ultimately the one responsible for picking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9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access if the model is good and if the system is working we need a dataset however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7716A-597F-4BD6-8D58-7652986F03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02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E1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E1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E1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1" i="0">
                <a:solidFill>
                  <a:srgbClr val="0E1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300" y="329018"/>
            <a:ext cx="9394825" cy="1357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1" i="0">
                <a:solidFill>
                  <a:srgbClr val="0E1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94A2B8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Adaptive</a:t>
            </a:r>
            <a:r>
              <a:rPr spc="-20" dirty="0"/>
              <a:t> </a:t>
            </a:r>
            <a:r>
              <a:rPr spc="-10" dirty="0"/>
              <a:t>Query</a:t>
            </a:r>
            <a:r>
              <a:rPr sz="1350" spc="-10" dirty="0"/>
              <a:t>-</a:t>
            </a:r>
            <a:r>
              <a:rPr spc="-25" dirty="0"/>
              <a:t>Routing</a:t>
            </a:r>
            <a:r>
              <a:rPr spc="-20" dirty="0"/>
              <a:t> Framework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Optimizing</a:t>
            </a:r>
            <a:r>
              <a:rPr spc="-20" dirty="0"/>
              <a:t> </a:t>
            </a:r>
            <a:r>
              <a:rPr spc="-35" dirty="0"/>
              <a:t>Small</a:t>
            </a:r>
            <a:r>
              <a:rPr spc="-20" dirty="0"/>
              <a:t> Language </a:t>
            </a:r>
            <a:r>
              <a:rPr spc="-10" dirty="0"/>
              <a:t>Models</a:t>
            </a:r>
            <a:endParaRPr sz="135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8" name="Picture 7" descr="A black background with white letters and a red square&#10;&#10;AI-generated content may be incorrect.">
            <a:extLst>
              <a:ext uri="{FF2B5EF4-FFF2-40B4-BE49-F238E27FC236}">
                <a16:creationId xmlns:a16="http://schemas.microsoft.com/office/drawing/2014/main" id="{C3904791-1915-68CD-351C-040E936234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057" y="0"/>
            <a:ext cx="3581714" cy="8429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933700"/>
            <a:ext cx="13171169" cy="1831339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42875" marR="5080" indent="-130810">
              <a:lnSpc>
                <a:spcPts val="6750"/>
              </a:lnSpc>
              <a:spcBef>
                <a:spcPts val="915"/>
              </a:spcBef>
            </a:pPr>
            <a:r>
              <a:rPr lang="en-US" sz="6100" spc="-385" noProof="0" dirty="0"/>
              <a:t>An</a:t>
            </a:r>
            <a:r>
              <a:rPr lang="en-US" sz="6100" spc="-405" noProof="0" dirty="0"/>
              <a:t> </a:t>
            </a:r>
            <a:r>
              <a:rPr lang="en-US" sz="6100" spc="-280" noProof="0" dirty="0"/>
              <a:t>Adaptive</a:t>
            </a:r>
            <a:r>
              <a:rPr lang="en-US" sz="6100" spc="-400" noProof="0" dirty="0"/>
              <a:t> </a:t>
            </a:r>
            <a:r>
              <a:rPr lang="en-US" sz="6100" spc="-340" noProof="0" dirty="0"/>
              <a:t>Query</a:t>
            </a:r>
            <a:r>
              <a:rPr lang="en-US" sz="6250" spc="-340" noProof="0" dirty="0">
                <a:latin typeface="Berlin Sans FB"/>
                <a:cs typeface="Berlin Sans FB"/>
              </a:rPr>
              <a:t>-</a:t>
            </a:r>
            <a:r>
              <a:rPr lang="en-US" sz="6100" spc="-400" noProof="0" dirty="0"/>
              <a:t>Routing </a:t>
            </a:r>
            <a:r>
              <a:rPr lang="en-US" sz="6100" spc="-360" noProof="0" dirty="0"/>
              <a:t>Framework </a:t>
            </a:r>
            <a:r>
              <a:rPr lang="en-US" sz="6100" spc="-225" noProof="0" dirty="0"/>
              <a:t>for</a:t>
            </a:r>
            <a:r>
              <a:rPr lang="en-US" sz="6100" spc="-400" noProof="0" dirty="0"/>
              <a:t> </a:t>
            </a:r>
            <a:r>
              <a:rPr lang="en-US" sz="6100" spc="-295" noProof="0" dirty="0"/>
              <a:t>Optimizing</a:t>
            </a:r>
            <a:r>
              <a:rPr lang="en-US" sz="6100" spc="-395" noProof="0" dirty="0"/>
              <a:t> </a:t>
            </a:r>
            <a:r>
              <a:rPr lang="en-US" sz="5900" spc="-275" noProof="0" dirty="0">
                <a:solidFill>
                  <a:srgbClr val="0D9487"/>
                </a:solidFill>
              </a:rPr>
              <a:t>Small</a:t>
            </a:r>
            <a:r>
              <a:rPr lang="en-US" sz="5900" spc="-345" noProof="0" dirty="0">
                <a:solidFill>
                  <a:srgbClr val="0D9487"/>
                </a:solidFill>
              </a:rPr>
              <a:t> </a:t>
            </a:r>
            <a:r>
              <a:rPr lang="en-US" sz="5900" spc="-240" noProof="0" dirty="0">
                <a:solidFill>
                  <a:srgbClr val="0D9487"/>
                </a:solidFill>
              </a:rPr>
              <a:t>Language</a:t>
            </a:r>
            <a:r>
              <a:rPr lang="en-US" sz="5900" spc="-340" noProof="0" dirty="0">
                <a:solidFill>
                  <a:srgbClr val="0D9487"/>
                </a:solidFill>
              </a:rPr>
              <a:t> </a:t>
            </a:r>
            <a:r>
              <a:rPr lang="en-US" sz="5900" spc="-10" noProof="0" dirty="0">
                <a:solidFill>
                  <a:srgbClr val="0D9487"/>
                </a:solidFill>
              </a:rPr>
              <a:t>Models</a:t>
            </a:r>
            <a:endParaRPr lang="en-US" sz="5900" noProof="0" dirty="0">
              <a:latin typeface="Berlin Sans FB"/>
              <a:cs typeface="Berlin Sans FB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3000" y="5143500"/>
            <a:ext cx="845820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en-US" sz="25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Resource</a:t>
            </a:r>
            <a:r>
              <a:rPr lang="en-US" sz="245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-</a:t>
            </a:r>
            <a:r>
              <a:rPr lang="en-US" sz="250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Constrained</a:t>
            </a:r>
            <a:r>
              <a:rPr lang="en-US" sz="250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Environments</a:t>
            </a:r>
            <a:r>
              <a:rPr lang="en-US" sz="250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450" spc="-19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&amp;</a:t>
            </a:r>
            <a:r>
              <a:rPr lang="en-US" sz="245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9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50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Privacy</a:t>
            </a:r>
            <a:r>
              <a:rPr lang="en-US" sz="250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Solutions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4124" y="8055575"/>
            <a:ext cx="7219950" cy="714938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4"/>
              </a:spcBef>
            </a:pPr>
            <a:r>
              <a:rPr lang="en-US" sz="1650" spc="-70" noProof="0" dirty="0">
                <a:solidFill>
                  <a:srgbClr val="64738B"/>
                </a:solidFill>
                <a:latin typeface="Microsoft Sans Serif"/>
                <a:cs typeface="Microsoft Sans Serif"/>
              </a:rPr>
              <a:t>Research</a:t>
            </a:r>
            <a:r>
              <a:rPr lang="en-US" sz="1650" spc="25" noProof="0" dirty="0">
                <a:solidFill>
                  <a:srgbClr val="64738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64738B"/>
                </a:solidFill>
                <a:latin typeface="Microsoft Sans Serif"/>
                <a:cs typeface="Microsoft Sans Serif"/>
              </a:rPr>
              <a:t>Presentation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lang="en-US" sz="1500" spc="-6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500" spc="-3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on</a:t>
            </a:r>
            <a:r>
              <a:rPr lang="en-US" sz="145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:</a:t>
            </a:r>
            <a:r>
              <a:rPr lang="en-US" sz="1450" spc="-2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An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Adaptive</a:t>
            </a:r>
            <a:r>
              <a:rPr lang="en-US" sz="1500" spc="-3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450" spc="-2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-</a:t>
            </a:r>
            <a:r>
              <a:rPr lang="en-US" sz="1500" spc="-5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4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Framework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for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Optimizing </a:t>
            </a:r>
            <a:r>
              <a:rPr lang="en-US" sz="1500" spc="-7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Small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4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Language</a:t>
            </a:r>
            <a:r>
              <a:rPr lang="en-US" sz="1500" spc="-3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Models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ACB85-D189-0E5C-8F50-157D3CAFE786}"/>
              </a:ext>
            </a:extLst>
          </p:cNvPr>
          <p:cNvSpPr txBox="1"/>
          <p:nvPr/>
        </p:nvSpPr>
        <p:spPr>
          <a:xfrm>
            <a:off x="2133600" y="6591300"/>
            <a:ext cx="304800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noProof="0" dirty="0">
                <a:latin typeface="Arial" panose="020B0604020202020204" pitchFamily="34" charset="0"/>
                <a:cs typeface="Arial" panose="020B0604020202020204" pitchFamily="34" charset="0"/>
              </a:rPr>
              <a:t>DEGREE IN</a:t>
            </a:r>
          </a:p>
          <a:p>
            <a:pPr algn="l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Creative Computing and 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7EC13-5F8B-1059-7864-DF9990660397}"/>
              </a:ext>
            </a:extLst>
          </p:cNvPr>
          <p:cNvSpPr txBox="1"/>
          <p:nvPr/>
        </p:nvSpPr>
        <p:spPr>
          <a:xfrm>
            <a:off x="13030200" y="65913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l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  José Ribeiro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E0EB71-8F58-7A1E-F12D-9E29F028FC04}"/>
              </a:ext>
            </a:extLst>
          </p:cNvPr>
          <p:cNvCxnSpPr>
            <a:cxnSpLocks/>
          </p:cNvCxnSpPr>
          <p:nvPr/>
        </p:nvCxnSpPr>
        <p:spPr>
          <a:xfrm>
            <a:off x="2095500" y="6438900"/>
            <a:ext cx="2667000" cy="0"/>
          </a:xfrm>
          <a:prstGeom prst="line">
            <a:avLst/>
          </a:prstGeom>
          <a:ln w="76200">
            <a:solidFill>
              <a:srgbClr val="0D9487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3281C-5223-D083-6E75-61849F2B1160}"/>
              </a:ext>
            </a:extLst>
          </p:cNvPr>
          <p:cNvCxnSpPr>
            <a:cxnSpLocks/>
          </p:cNvCxnSpPr>
          <p:nvPr/>
        </p:nvCxnSpPr>
        <p:spPr>
          <a:xfrm>
            <a:off x="12877800" y="6438900"/>
            <a:ext cx="2667000" cy="0"/>
          </a:xfrm>
          <a:prstGeom prst="line">
            <a:avLst/>
          </a:prstGeom>
          <a:ln w="76200">
            <a:solidFill>
              <a:srgbClr val="0D9487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204384"/>
            <a:ext cx="6543040" cy="13322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en-US" spc="-250" noProof="0" dirty="0"/>
              <a:t>Methodology</a:t>
            </a:r>
            <a:r>
              <a:rPr lang="en-US" spc="-285" noProof="0" dirty="0"/>
              <a:t> </a:t>
            </a:r>
            <a:r>
              <a:rPr lang="en-US" spc="-180" noProof="0" dirty="0"/>
              <a:t>Overview</a:t>
            </a: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en-US" sz="2500" b="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Adaptive</a:t>
            </a:r>
            <a:r>
              <a:rPr lang="en-US" sz="2500" b="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600" b="0" spc="-105" noProof="0" dirty="0">
                <a:solidFill>
                  <a:srgbClr val="465469"/>
                </a:solidFill>
                <a:latin typeface="Verdana"/>
                <a:cs typeface="Verdana"/>
              </a:rPr>
              <a:t>-</a:t>
            </a:r>
            <a:r>
              <a:rPr lang="en-US" sz="2500" b="0" spc="-8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2500" b="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Architecture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2000" y="1752600"/>
            <a:ext cx="16764000" cy="1600200"/>
            <a:chOff x="762000" y="1752600"/>
            <a:chExt cx="16764000" cy="1600200"/>
          </a:xfrm>
        </p:grpSpPr>
        <p:sp>
          <p:nvSpPr>
            <p:cNvPr id="4" name="object 4"/>
            <p:cNvSpPr/>
            <p:nvPr/>
          </p:nvSpPr>
          <p:spPr>
            <a:xfrm>
              <a:off x="762000" y="1752600"/>
              <a:ext cx="16764000" cy="1600200"/>
            </a:xfrm>
            <a:custGeom>
              <a:avLst/>
              <a:gdLst/>
              <a:ahLst/>
              <a:cxnLst/>
              <a:rect l="l" t="t" r="r" b="b"/>
              <a:pathLst>
                <a:path w="16764000" h="1600200">
                  <a:moveTo>
                    <a:pt x="16611600" y="1600200"/>
                  </a:moveTo>
                  <a:lnTo>
                    <a:pt x="152400" y="1600200"/>
                  </a:lnTo>
                  <a:lnTo>
                    <a:pt x="144912" y="1600016"/>
                  </a:lnTo>
                  <a:lnTo>
                    <a:pt x="101066" y="1591295"/>
                  </a:lnTo>
                  <a:lnTo>
                    <a:pt x="61607" y="1570204"/>
                  </a:lnTo>
                  <a:lnTo>
                    <a:pt x="29995" y="1538592"/>
                  </a:lnTo>
                  <a:lnTo>
                    <a:pt x="8904" y="1499133"/>
                  </a:lnTo>
                  <a:lnTo>
                    <a:pt x="182" y="1455287"/>
                  </a:lnTo>
                  <a:lnTo>
                    <a:pt x="0" y="1447800"/>
                  </a:lnTo>
                  <a:lnTo>
                    <a:pt x="0" y="152400"/>
                  </a:lnTo>
                  <a:lnTo>
                    <a:pt x="6560" y="108160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16611600" y="0"/>
                  </a:lnTo>
                  <a:lnTo>
                    <a:pt x="16655838" y="6560"/>
                  </a:lnTo>
                  <a:lnTo>
                    <a:pt x="16696266" y="25683"/>
                  </a:lnTo>
                  <a:lnTo>
                    <a:pt x="16729406" y="55717"/>
                  </a:lnTo>
                  <a:lnTo>
                    <a:pt x="16752395" y="94078"/>
                  </a:lnTo>
                  <a:lnTo>
                    <a:pt x="16763266" y="137461"/>
                  </a:lnTo>
                  <a:lnTo>
                    <a:pt x="16764000" y="152400"/>
                  </a:lnTo>
                  <a:lnTo>
                    <a:pt x="16764000" y="1447800"/>
                  </a:lnTo>
                  <a:lnTo>
                    <a:pt x="16757436" y="1492039"/>
                  </a:lnTo>
                  <a:lnTo>
                    <a:pt x="16738312" y="1532468"/>
                  </a:lnTo>
                  <a:lnTo>
                    <a:pt x="16708281" y="1565608"/>
                  </a:lnTo>
                  <a:lnTo>
                    <a:pt x="16669919" y="1588599"/>
                  </a:lnTo>
                  <a:lnTo>
                    <a:pt x="16626537" y="1599467"/>
                  </a:lnTo>
                  <a:lnTo>
                    <a:pt x="16611600" y="1600200"/>
                  </a:lnTo>
                  <a:close/>
                </a:path>
              </a:pathLst>
            </a:custGeom>
            <a:solidFill>
              <a:srgbClr val="0E172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90599" y="2705100"/>
              <a:ext cx="3105150" cy="419100"/>
            </a:xfrm>
            <a:custGeom>
              <a:avLst/>
              <a:gdLst/>
              <a:ahLst/>
              <a:cxnLst/>
              <a:rect l="l" t="t" r="r" b="b"/>
              <a:pathLst>
                <a:path w="3105150" h="419100">
                  <a:moveTo>
                    <a:pt x="2998355" y="419099"/>
                  </a:moveTo>
                  <a:lnTo>
                    <a:pt x="106794" y="419099"/>
                  </a:lnTo>
                  <a:lnTo>
                    <a:pt x="99362" y="418367"/>
                  </a:lnTo>
                  <a:lnTo>
                    <a:pt x="57038" y="404006"/>
                  </a:lnTo>
                  <a:lnTo>
                    <a:pt x="23432" y="374541"/>
                  </a:lnTo>
                  <a:lnTo>
                    <a:pt x="3660" y="334459"/>
                  </a:lnTo>
                  <a:lnTo>
                    <a:pt x="0" y="312305"/>
                  </a:lnTo>
                  <a:lnTo>
                    <a:pt x="0" y="304800"/>
                  </a:lnTo>
                  <a:lnTo>
                    <a:pt x="0" y="106795"/>
                  </a:lnTo>
                  <a:lnTo>
                    <a:pt x="11572" y="63625"/>
                  </a:lnTo>
                  <a:lnTo>
                    <a:pt x="38784" y="28170"/>
                  </a:lnTo>
                  <a:lnTo>
                    <a:pt x="77493" y="5828"/>
                  </a:lnTo>
                  <a:lnTo>
                    <a:pt x="106794" y="0"/>
                  </a:lnTo>
                  <a:lnTo>
                    <a:pt x="2998355" y="0"/>
                  </a:lnTo>
                  <a:lnTo>
                    <a:pt x="3041523" y="11572"/>
                  </a:lnTo>
                  <a:lnTo>
                    <a:pt x="3076978" y="38784"/>
                  </a:lnTo>
                  <a:lnTo>
                    <a:pt x="3099321" y="77492"/>
                  </a:lnTo>
                  <a:lnTo>
                    <a:pt x="3105150" y="106795"/>
                  </a:lnTo>
                  <a:lnTo>
                    <a:pt x="3105150" y="312305"/>
                  </a:lnTo>
                  <a:lnTo>
                    <a:pt x="3093577" y="355473"/>
                  </a:lnTo>
                  <a:lnTo>
                    <a:pt x="3066365" y="390928"/>
                  </a:lnTo>
                  <a:lnTo>
                    <a:pt x="3027656" y="413271"/>
                  </a:lnTo>
                  <a:lnTo>
                    <a:pt x="3005787" y="418367"/>
                  </a:lnTo>
                  <a:lnTo>
                    <a:pt x="2998355" y="419099"/>
                  </a:lnTo>
                  <a:close/>
                </a:path>
              </a:pathLst>
            </a:custGeom>
            <a:solidFill>
              <a:srgbClr val="0D948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7900" y="1845282"/>
            <a:ext cx="7971790" cy="11779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en-US" sz="2000" b="1" spc="-114" noProof="0" dirty="0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FFFFFF"/>
                </a:solidFill>
                <a:latin typeface="Arial"/>
                <a:cs typeface="Arial"/>
              </a:rPr>
              <a:t>Innovation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compact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LLM</a:t>
            </a: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lightweight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controller</a:t>
            </a: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70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lang="en-US" sz="1700" noProof="0" dirty="0">
              <a:latin typeface="Microsoft Sans Serif"/>
              <a:cs typeface="Microsoft Sans Serif"/>
            </a:endParaRPr>
          </a:p>
          <a:p>
            <a:pPr marL="165100">
              <a:lnSpc>
                <a:spcPct val="100000"/>
              </a:lnSpc>
              <a:spcBef>
                <a:spcPts val="1385"/>
              </a:spcBef>
            </a:pPr>
            <a:r>
              <a:rPr lang="en-US" sz="15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Right</a:t>
            </a:r>
            <a:r>
              <a:rPr lang="en-US" sz="1500" spc="-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lang="en-US" sz="1500" spc="-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lang="en-US" sz="1500" spc="-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lang="en-US" sz="1500" spc="-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500" spc="-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3" y="3505200"/>
            <a:ext cx="17111471" cy="44957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9400" y="3839529"/>
            <a:ext cx="46037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b="1" spc="-65" noProof="0" dirty="0">
                <a:solidFill>
                  <a:srgbClr val="0E756E"/>
                </a:solidFill>
                <a:latin typeface="Arial"/>
                <a:cs typeface="Arial"/>
              </a:rPr>
              <a:t>Path</a:t>
            </a:r>
            <a:r>
              <a:rPr lang="en-US" sz="1300" b="1" spc="-25" noProof="0" dirty="0">
                <a:solidFill>
                  <a:srgbClr val="0E756E"/>
                </a:solidFill>
                <a:latin typeface="Arial"/>
                <a:cs typeface="Arial"/>
              </a:rPr>
              <a:t> </a:t>
            </a:r>
            <a:r>
              <a:rPr lang="en-US" sz="1300" b="1" spc="-160" noProof="0" dirty="0">
                <a:solidFill>
                  <a:srgbClr val="0E756E"/>
                </a:solidFill>
                <a:latin typeface="Arial"/>
                <a:cs typeface="Arial"/>
              </a:rPr>
              <a:t>1</a:t>
            </a:r>
            <a:endParaRPr lang="en-US" sz="1300" noProof="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0826" y="3761581"/>
            <a:ext cx="213995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Direct</a:t>
            </a:r>
            <a:r>
              <a:rPr lang="en-US" sz="2000" b="1" spc="-8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Answer</a:t>
            </a:r>
            <a:r>
              <a:rPr lang="en-US" sz="2000" b="1" spc="-8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50" b="1" spc="-65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2000" b="1" spc="-65" noProof="0" dirty="0">
                <a:solidFill>
                  <a:srgbClr val="0E1729"/>
                </a:solidFill>
                <a:latin typeface="Arial"/>
                <a:cs typeface="Arial"/>
              </a:rPr>
              <a:t>DA</a:t>
            </a:r>
            <a:r>
              <a:rPr lang="en-US" sz="2050" b="1" spc="-65" noProof="0" dirty="0">
                <a:solidFill>
                  <a:srgbClr val="0E1729"/>
                </a:solidFill>
                <a:latin typeface="Arial"/>
                <a:cs typeface="Arial"/>
              </a:rPr>
              <a:t>)</a:t>
            </a:r>
            <a:endParaRPr lang="en-US" sz="2050" noProof="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100" y="4158059"/>
            <a:ext cx="396303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Quick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responses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simple</a:t>
            </a:r>
            <a:r>
              <a:rPr lang="en-US" sz="17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17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known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queries</a:t>
            </a:r>
            <a:r>
              <a:rPr lang="en-US" sz="17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1700" noProof="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9400" y="5173029"/>
            <a:ext cx="4908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b="1" spc="-65" noProof="0" dirty="0">
                <a:solidFill>
                  <a:srgbClr val="0E756E"/>
                </a:solidFill>
                <a:latin typeface="Arial"/>
                <a:cs typeface="Arial"/>
              </a:rPr>
              <a:t>Path</a:t>
            </a:r>
            <a:r>
              <a:rPr lang="en-US" sz="1300" b="1" spc="-25" noProof="0" dirty="0">
                <a:solidFill>
                  <a:srgbClr val="0E756E"/>
                </a:solidFill>
                <a:latin typeface="Arial"/>
                <a:cs typeface="Arial"/>
              </a:rPr>
              <a:t> </a:t>
            </a:r>
            <a:r>
              <a:rPr lang="en-US" sz="1300" b="1" spc="-50" noProof="0" dirty="0">
                <a:solidFill>
                  <a:srgbClr val="0E756E"/>
                </a:solidFill>
                <a:latin typeface="Arial"/>
                <a:cs typeface="Arial"/>
              </a:rPr>
              <a:t>2</a:t>
            </a:r>
            <a:endParaRPr lang="en-US" sz="1300" noProof="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1336" y="5095081"/>
            <a:ext cx="268605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b="1" spc="-75" noProof="0" dirty="0">
                <a:solidFill>
                  <a:srgbClr val="0E1729"/>
                </a:solidFill>
                <a:latin typeface="Arial"/>
                <a:cs typeface="Arial"/>
              </a:rPr>
              <a:t>Chain</a:t>
            </a:r>
            <a:r>
              <a:rPr lang="en-US" sz="2050" b="1" spc="-75" noProof="0" dirty="0">
                <a:solidFill>
                  <a:srgbClr val="0E1729"/>
                </a:solidFill>
                <a:latin typeface="Arial"/>
                <a:cs typeface="Arial"/>
              </a:rPr>
              <a:t>-</a:t>
            </a:r>
            <a:r>
              <a:rPr lang="en-US" sz="2000" b="1" spc="-55" noProof="0" dirty="0">
                <a:solidFill>
                  <a:srgbClr val="0E1729"/>
                </a:solidFill>
                <a:latin typeface="Arial"/>
                <a:cs typeface="Arial"/>
              </a:rPr>
              <a:t>of</a:t>
            </a:r>
            <a:r>
              <a:rPr lang="en-US" sz="2050" b="1" spc="-55" noProof="0" dirty="0">
                <a:solidFill>
                  <a:srgbClr val="0E1729"/>
                </a:solidFill>
                <a:latin typeface="Arial"/>
                <a:cs typeface="Arial"/>
              </a:rPr>
              <a:t>-</a:t>
            </a:r>
            <a:r>
              <a:rPr lang="en-US" sz="2000" b="1" spc="-100" noProof="0" dirty="0">
                <a:solidFill>
                  <a:srgbClr val="0E1729"/>
                </a:solidFill>
                <a:latin typeface="Arial"/>
                <a:cs typeface="Arial"/>
              </a:rPr>
              <a:t>Thought</a:t>
            </a:r>
            <a:r>
              <a:rPr lang="en-US" sz="2000" b="1" spc="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50" b="1" spc="-80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2000" b="1" spc="-80" noProof="0" dirty="0" err="1">
                <a:solidFill>
                  <a:srgbClr val="0E1729"/>
                </a:solidFill>
                <a:latin typeface="Arial"/>
                <a:cs typeface="Arial"/>
              </a:rPr>
              <a:t>CoT</a:t>
            </a:r>
            <a:r>
              <a:rPr lang="en-US" sz="2050" b="1" spc="-80" noProof="0" dirty="0">
                <a:solidFill>
                  <a:srgbClr val="0E1729"/>
                </a:solidFill>
                <a:latin typeface="Arial"/>
                <a:cs typeface="Arial"/>
              </a:rPr>
              <a:t>)</a:t>
            </a:r>
            <a:endParaRPr lang="en-US" sz="2050" noProof="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5100" y="5491559"/>
            <a:ext cx="422783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Step</a:t>
            </a:r>
            <a:r>
              <a:rPr lang="en-US" sz="17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by</a:t>
            </a:r>
            <a:r>
              <a:rPr lang="en-US" sz="17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step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reasoning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complex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problems</a:t>
            </a:r>
            <a:r>
              <a:rPr lang="en-US" sz="17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1700" noProof="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9400" y="6506529"/>
            <a:ext cx="492759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300" b="1" spc="-65" noProof="0" dirty="0">
                <a:solidFill>
                  <a:srgbClr val="0E756E"/>
                </a:solidFill>
                <a:latin typeface="Arial"/>
                <a:cs typeface="Arial"/>
              </a:rPr>
              <a:t>Path</a:t>
            </a:r>
            <a:r>
              <a:rPr lang="en-US" sz="1300" b="1" spc="-25" noProof="0" dirty="0">
                <a:solidFill>
                  <a:srgbClr val="0E756E"/>
                </a:solidFill>
                <a:latin typeface="Arial"/>
                <a:cs typeface="Arial"/>
              </a:rPr>
              <a:t> </a:t>
            </a:r>
            <a:r>
              <a:rPr lang="en-US" sz="1300" b="1" spc="-50" noProof="0" dirty="0">
                <a:solidFill>
                  <a:srgbClr val="0E756E"/>
                </a:solidFill>
                <a:latin typeface="Arial"/>
                <a:cs typeface="Arial"/>
              </a:rPr>
              <a:t>3</a:t>
            </a:r>
            <a:endParaRPr lang="en-US" sz="1300" noProof="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3420" y="6428581"/>
            <a:ext cx="4363720" cy="342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b="1" spc="-85" noProof="0" dirty="0">
                <a:solidFill>
                  <a:srgbClr val="0E1729"/>
                </a:solidFill>
                <a:latin typeface="Arial"/>
                <a:cs typeface="Arial"/>
              </a:rPr>
              <a:t>Retrieval</a:t>
            </a:r>
            <a:r>
              <a:rPr lang="en-US" sz="2050" b="1" spc="-85" noProof="0" dirty="0">
                <a:solidFill>
                  <a:srgbClr val="0E1729"/>
                </a:solidFill>
                <a:latin typeface="Arial"/>
                <a:cs typeface="Arial"/>
              </a:rPr>
              <a:t>-</a:t>
            </a: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Augmented</a:t>
            </a:r>
            <a:r>
              <a:rPr lang="en-US" sz="2000" b="1" spc="-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Generation</a:t>
            </a:r>
            <a:r>
              <a:rPr lang="en-US" sz="2000" b="1" spc="-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50" b="1" spc="-105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RAG</a:t>
            </a:r>
            <a:r>
              <a:rPr lang="en-US" sz="2050" b="1" spc="-105" noProof="0" dirty="0">
                <a:solidFill>
                  <a:srgbClr val="0E1729"/>
                </a:solidFill>
                <a:latin typeface="Arial"/>
                <a:cs typeface="Arial"/>
              </a:rPr>
              <a:t>)</a:t>
            </a:r>
            <a:endParaRPr lang="en-US" sz="2050" noProof="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35100" y="6825059"/>
            <a:ext cx="458406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Fetches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external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knowledge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informed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answers</a:t>
            </a:r>
            <a:r>
              <a:rPr lang="en-US" sz="17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1700" noProof="0" dirty="0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0" y="7962900"/>
            <a:ext cx="16764000" cy="14859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25056" y="890270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noProof="0" dirty="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58575" y="3810000"/>
            <a:ext cx="5543550" cy="36957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40" noProof="0" dirty="0"/>
              <a:t>Query</a:t>
            </a:r>
            <a:r>
              <a:rPr lang="en-US" sz="1350" spc="-40" noProof="0" dirty="0">
                <a:latin typeface="Verdana"/>
                <a:cs typeface="Verdana"/>
              </a:rPr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</a:t>
            </a:r>
            <a:r>
              <a:rPr lang="en-US" spc="-15" noProof="0" dirty="0"/>
              <a:t>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15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>
              <a:latin typeface="Verdana"/>
              <a:cs typeface="Verdana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E77F12-D744-032C-85F5-E875D4D304B3}"/>
              </a:ext>
            </a:extLst>
          </p:cNvPr>
          <p:cNvCxnSpPr>
            <a:cxnSpLocks/>
          </p:cNvCxnSpPr>
          <p:nvPr/>
        </p:nvCxnSpPr>
        <p:spPr>
          <a:xfrm>
            <a:off x="12801600" y="6667500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C34BE4-F482-EE74-3ADC-8041ADCE2206}"/>
              </a:ext>
            </a:extLst>
          </p:cNvPr>
          <p:cNvCxnSpPr>
            <a:cxnSpLocks/>
          </p:cNvCxnSpPr>
          <p:nvPr/>
        </p:nvCxnSpPr>
        <p:spPr>
          <a:xfrm flipH="1">
            <a:off x="14935200" y="6667500"/>
            <a:ext cx="685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object 19"/>
          <p:cNvSpPr txBox="1"/>
          <p:nvPr/>
        </p:nvSpPr>
        <p:spPr>
          <a:xfrm>
            <a:off x="4191000" y="8039100"/>
            <a:ext cx="8089900" cy="6444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noProof="0" dirty="0">
                <a:solidFill>
                  <a:schemeClr val="bg1"/>
                </a:solidFill>
                <a:latin typeface="Arial"/>
                <a:cs typeface="Arial"/>
              </a:rPr>
              <a:t>Select the correct path with the amount of nonsense the model outputs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noProof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29" name="object 22"/>
          <p:cNvSpPr/>
          <p:nvPr/>
        </p:nvSpPr>
        <p:spPr>
          <a:xfrm>
            <a:off x="3505200" y="8496300"/>
            <a:ext cx="3590925" cy="723900"/>
          </a:xfrm>
          <a:custGeom>
            <a:avLst/>
            <a:gdLst/>
            <a:ahLst/>
            <a:cxnLst/>
            <a:rect l="l" t="t" r="r" b="b"/>
            <a:pathLst>
              <a:path w="3590925" h="723900">
                <a:moveTo>
                  <a:pt x="3484130" y="723899"/>
                </a:moveTo>
                <a:lnTo>
                  <a:pt x="106794" y="723899"/>
                </a:lnTo>
                <a:lnTo>
                  <a:pt x="99361" y="723167"/>
                </a:lnTo>
                <a:lnTo>
                  <a:pt x="57037" y="708805"/>
                </a:lnTo>
                <a:lnTo>
                  <a:pt x="23431" y="679341"/>
                </a:lnTo>
                <a:lnTo>
                  <a:pt x="3659" y="639258"/>
                </a:lnTo>
                <a:lnTo>
                  <a:pt x="0" y="617104"/>
                </a:lnTo>
                <a:lnTo>
                  <a:pt x="0" y="609600"/>
                </a:lnTo>
                <a:lnTo>
                  <a:pt x="0" y="106795"/>
                </a:lnTo>
                <a:lnTo>
                  <a:pt x="11572" y="63625"/>
                </a:lnTo>
                <a:lnTo>
                  <a:pt x="38783" y="28170"/>
                </a:lnTo>
                <a:lnTo>
                  <a:pt x="77491" y="5828"/>
                </a:lnTo>
                <a:lnTo>
                  <a:pt x="106794" y="0"/>
                </a:lnTo>
                <a:lnTo>
                  <a:pt x="3484130" y="0"/>
                </a:lnTo>
                <a:lnTo>
                  <a:pt x="3527298" y="11572"/>
                </a:lnTo>
                <a:lnTo>
                  <a:pt x="3562754" y="38784"/>
                </a:lnTo>
                <a:lnTo>
                  <a:pt x="3585094" y="77492"/>
                </a:lnTo>
                <a:lnTo>
                  <a:pt x="3590924" y="106795"/>
                </a:lnTo>
                <a:lnTo>
                  <a:pt x="3590924" y="617104"/>
                </a:lnTo>
                <a:lnTo>
                  <a:pt x="3579350" y="660273"/>
                </a:lnTo>
                <a:lnTo>
                  <a:pt x="3552139" y="695728"/>
                </a:lnTo>
                <a:lnTo>
                  <a:pt x="3513430" y="718071"/>
                </a:lnTo>
                <a:lnTo>
                  <a:pt x="3491561" y="723167"/>
                </a:lnTo>
                <a:lnTo>
                  <a:pt x="3484130" y="723899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1" name="object 23"/>
          <p:cNvSpPr txBox="1"/>
          <p:nvPr/>
        </p:nvSpPr>
        <p:spPr>
          <a:xfrm>
            <a:off x="4241779" y="8579090"/>
            <a:ext cx="2112010" cy="5499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lang="en-US" sz="1500" b="1" spc="-100" noProof="0" dirty="0">
                <a:solidFill>
                  <a:schemeClr val="bg1"/>
                </a:solidFill>
                <a:latin typeface="Arial"/>
                <a:cs typeface="Arial"/>
              </a:rPr>
              <a:t>Format</a:t>
            </a:r>
            <a:r>
              <a:rPr lang="en-US" sz="1550" b="1" spc="-100" noProof="0" dirty="0">
                <a:solidFill>
                  <a:schemeClr val="bg1"/>
                </a:solidFill>
                <a:latin typeface="Berlin Sans FB"/>
                <a:cs typeface="Berlin Sans FB"/>
              </a:rPr>
              <a:t>-</a:t>
            </a:r>
            <a:r>
              <a:rPr lang="en-US" sz="1500" b="1" spc="-75" noProof="0" dirty="0">
                <a:solidFill>
                  <a:schemeClr val="bg1"/>
                </a:solidFill>
                <a:latin typeface="Arial"/>
                <a:cs typeface="Arial"/>
              </a:rPr>
              <a:t>Driven</a:t>
            </a:r>
            <a:r>
              <a:rPr lang="en-US" sz="1500" b="1" spc="-5" noProof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500" b="1" spc="-50" noProof="0" dirty="0">
                <a:solidFill>
                  <a:schemeClr val="bg1"/>
                </a:solidFill>
                <a:latin typeface="Arial"/>
                <a:cs typeface="Arial"/>
              </a:rPr>
              <a:t>Heuristics</a:t>
            </a:r>
            <a:endParaRPr lang="en-US" sz="1500" noProof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300" spc="-1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Initial</a:t>
            </a:r>
            <a:r>
              <a:rPr lang="en-US" sz="1300" spc="-15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rule-based</a:t>
            </a:r>
            <a:r>
              <a:rPr lang="en-US" sz="1300" spc="-1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 routing</a:t>
            </a:r>
            <a:endParaRPr lang="en-US" sz="1300" noProof="0" dirty="0">
              <a:solidFill>
                <a:schemeClr val="bg1">
                  <a:lumMod val="7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9525000" y="8496300"/>
            <a:ext cx="3590925" cy="723900"/>
          </a:xfrm>
          <a:custGeom>
            <a:avLst/>
            <a:gdLst/>
            <a:ahLst/>
            <a:cxnLst/>
            <a:rect l="l" t="t" r="r" b="b"/>
            <a:pathLst>
              <a:path w="3590925" h="723900">
                <a:moveTo>
                  <a:pt x="3484131" y="723899"/>
                </a:moveTo>
                <a:lnTo>
                  <a:pt x="106795" y="723899"/>
                </a:lnTo>
                <a:lnTo>
                  <a:pt x="99362" y="723167"/>
                </a:lnTo>
                <a:lnTo>
                  <a:pt x="57038" y="708805"/>
                </a:lnTo>
                <a:lnTo>
                  <a:pt x="23432" y="679341"/>
                </a:lnTo>
                <a:lnTo>
                  <a:pt x="3658" y="639258"/>
                </a:lnTo>
                <a:lnTo>
                  <a:pt x="0" y="617104"/>
                </a:lnTo>
                <a:lnTo>
                  <a:pt x="0" y="609600"/>
                </a:lnTo>
                <a:lnTo>
                  <a:pt x="0" y="106795"/>
                </a:lnTo>
                <a:lnTo>
                  <a:pt x="11570" y="63625"/>
                </a:lnTo>
                <a:lnTo>
                  <a:pt x="38784" y="28170"/>
                </a:lnTo>
                <a:lnTo>
                  <a:pt x="77492" y="5828"/>
                </a:lnTo>
                <a:lnTo>
                  <a:pt x="106795" y="0"/>
                </a:lnTo>
                <a:lnTo>
                  <a:pt x="3484131" y="0"/>
                </a:lnTo>
                <a:lnTo>
                  <a:pt x="3527299" y="11572"/>
                </a:lnTo>
                <a:lnTo>
                  <a:pt x="3562752" y="38784"/>
                </a:lnTo>
                <a:lnTo>
                  <a:pt x="3585096" y="77492"/>
                </a:lnTo>
                <a:lnTo>
                  <a:pt x="3590925" y="106795"/>
                </a:lnTo>
                <a:lnTo>
                  <a:pt x="3590925" y="617104"/>
                </a:lnTo>
                <a:lnTo>
                  <a:pt x="3579352" y="660273"/>
                </a:lnTo>
                <a:lnTo>
                  <a:pt x="3552140" y="695728"/>
                </a:lnTo>
                <a:lnTo>
                  <a:pt x="3513431" y="718071"/>
                </a:lnTo>
                <a:lnTo>
                  <a:pt x="3491563" y="723167"/>
                </a:lnTo>
                <a:lnTo>
                  <a:pt x="3484131" y="723899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6" name="object 28"/>
          <p:cNvSpPr txBox="1"/>
          <p:nvPr/>
        </p:nvSpPr>
        <p:spPr>
          <a:xfrm>
            <a:off x="10155089" y="8545562"/>
            <a:ext cx="2330450" cy="5499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lang="en-US" sz="1500" b="1" spc="-75" noProof="0" dirty="0">
                <a:solidFill>
                  <a:schemeClr val="bg1"/>
                </a:solidFill>
                <a:latin typeface="Arial"/>
                <a:cs typeface="Arial"/>
              </a:rPr>
              <a:t>Profile</a:t>
            </a:r>
            <a:r>
              <a:rPr lang="en-US" sz="1550" b="1" spc="-75" noProof="0" dirty="0">
                <a:solidFill>
                  <a:schemeClr val="bg1"/>
                </a:solidFill>
                <a:latin typeface="Berlin Sans FB"/>
                <a:cs typeface="Berlin Sans FB"/>
              </a:rPr>
              <a:t>-</a:t>
            </a:r>
            <a:r>
              <a:rPr lang="en-US" sz="1500" b="1" spc="-100" noProof="0" dirty="0">
                <a:solidFill>
                  <a:schemeClr val="bg1"/>
                </a:solidFill>
                <a:latin typeface="Arial"/>
                <a:cs typeface="Arial"/>
              </a:rPr>
              <a:t>Based</a:t>
            </a:r>
            <a:r>
              <a:rPr lang="en-US" sz="1500" b="1" spc="-20" noProof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500" b="1" spc="-55" noProof="0" dirty="0">
                <a:solidFill>
                  <a:schemeClr val="bg1"/>
                </a:solidFill>
                <a:latin typeface="Arial"/>
                <a:cs typeface="Arial"/>
              </a:rPr>
              <a:t>Classification</a:t>
            </a:r>
            <a:endParaRPr lang="en-US" sz="1500" noProof="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300" spc="-1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Learned </a:t>
            </a:r>
            <a:r>
              <a:rPr lang="en-US" sz="130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query</a:t>
            </a:r>
            <a:r>
              <a:rPr lang="en-US" sz="1300" spc="-5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rPr>
              <a:t>patterns</a:t>
            </a:r>
            <a:endParaRPr lang="en-US" sz="1300" noProof="0" dirty="0">
              <a:solidFill>
                <a:schemeClr val="bg1">
                  <a:lumMod val="75000"/>
                </a:schemeClr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spc="-229" noProof="0" dirty="0"/>
              <a:t>Model Architecture</a:t>
            </a:r>
            <a:endParaRPr lang="en-US" sz="4900" noProof="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500" b="0" spc="-3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Model Used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2019300"/>
            <a:ext cx="8577580" cy="3886199"/>
            <a:chOff x="588263" y="1981200"/>
            <a:chExt cx="8577580" cy="3971925"/>
          </a:xfrm>
        </p:grpSpPr>
        <p:sp>
          <p:nvSpPr>
            <p:cNvPr id="4" name="object 4"/>
            <p:cNvSpPr/>
            <p:nvPr/>
          </p:nvSpPr>
          <p:spPr>
            <a:xfrm>
              <a:off x="588251" y="1981212"/>
              <a:ext cx="8577580" cy="3971925"/>
            </a:xfrm>
            <a:custGeom>
              <a:avLst/>
              <a:gdLst/>
              <a:ahLst/>
              <a:cxnLst/>
              <a:rect l="l" t="t" r="r" b="b"/>
              <a:pathLst>
                <a:path w="8577580" h="3971925">
                  <a:moveTo>
                    <a:pt x="8577072" y="0"/>
                  </a:moveTo>
                  <a:lnTo>
                    <a:pt x="8393811" y="0"/>
                  </a:lnTo>
                  <a:lnTo>
                    <a:pt x="8393811" y="228600"/>
                  </a:lnTo>
                  <a:lnTo>
                    <a:pt x="8393811" y="3552825"/>
                  </a:lnTo>
                  <a:lnTo>
                    <a:pt x="8387702" y="3594227"/>
                  </a:lnTo>
                  <a:lnTo>
                    <a:pt x="8369757" y="3632212"/>
                  </a:lnTo>
                  <a:lnTo>
                    <a:pt x="8341538" y="3663315"/>
                  </a:lnTo>
                  <a:lnTo>
                    <a:pt x="8305622" y="3684816"/>
                  </a:lnTo>
                  <a:lnTo>
                    <a:pt x="8265020" y="3695014"/>
                  </a:lnTo>
                  <a:lnTo>
                    <a:pt x="8250936" y="3695700"/>
                  </a:lnTo>
                  <a:lnTo>
                    <a:pt x="326136" y="3695700"/>
                  </a:lnTo>
                  <a:lnTo>
                    <a:pt x="284734" y="3689578"/>
                  </a:lnTo>
                  <a:lnTo>
                    <a:pt x="246748" y="3671633"/>
                  </a:lnTo>
                  <a:lnTo>
                    <a:pt x="215646" y="3643414"/>
                  </a:lnTo>
                  <a:lnTo>
                    <a:pt x="194144" y="3607498"/>
                  </a:lnTo>
                  <a:lnTo>
                    <a:pt x="183946" y="3566896"/>
                  </a:lnTo>
                  <a:lnTo>
                    <a:pt x="183261" y="3552825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8250936" y="85725"/>
                  </a:lnTo>
                  <a:lnTo>
                    <a:pt x="8292351" y="91833"/>
                  </a:lnTo>
                  <a:lnTo>
                    <a:pt x="8330336" y="109778"/>
                  </a:lnTo>
                  <a:lnTo>
                    <a:pt x="8361439" y="137998"/>
                  </a:lnTo>
                  <a:lnTo>
                    <a:pt x="8382940" y="173913"/>
                  </a:lnTo>
                  <a:lnTo>
                    <a:pt x="8393138" y="214515"/>
                  </a:lnTo>
                  <a:lnTo>
                    <a:pt x="8393811" y="228600"/>
                  </a:lnTo>
                  <a:lnTo>
                    <a:pt x="8393811" y="0"/>
                  </a:lnTo>
                  <a:lnTo>
                    <a:pt x="0" y="0"/>
                  </a:lnTo>
                  <a:lnTo>
                    <a:pt x="0" y="3971544"/>
                  </a:lnTo>
                  <a:lnTo>
                    <a:pt x="8577072" y="3971544"/>
                  </a:lnTo>
                  <a:lnTo>
                    <a:pt x="8577072" y="3695700"/>
                  </a:lnTo>
                  <a:lnTo>
                    <a:pt x="8577072" y="85725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2057400"/>
              <a:ext cx="8229600" cy="3629025"/>
            </a:xfrm>
            <a:custGeom>
              <a:avLst/>
              <a:gdLst/>
              <a:ahLst/>
              <a:cxnLst/>
              <a:rect l="l" t="t" r="r" b="b"/>
              <a:pathLst>
                <a:path w="8229600" h="3629025">
                  <a:moveTo>
                    <a:pt x="8077200" y="3629025"/>
                  </a:moveTo>
                  <a:lnTo>
                    <a:pt x="152400" y="3629025"/>
                  </a:lnTo>
                  <a:lnTo>
                    <a:pt x="144912" y="3628841"/>
                  </a:lnTo>
                  <a:lnTo>
                    <a:pt x="101066" y="3620119"/>
                  </a:lnTo>
                  <a:lnTo>
                    <a:pt x="61607" y="3599028"/>
                  </a:lnTo>
                  <a:lnTo>
                    <a:pt x="29995" y="3567416"/>
                  </a:lnTo>
                  <a:lnTo>
                    <a:pt x="8904" y="3527958"/>
                  </a:lnTo>
                  <a:lnTo>
                    <a:pt x="182" y="3484111"/>
                  </a:lnTo>
                  <a:lnTo>
                    <a:pt x="0" y="3476625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77200" y="0"/>
                  </a:lnTo>
                  <a:lnTo>
                    <a:pt x="8121439" y="6560"/>
                  </a:lnTo>
                  <a:lnTo>
                    <a:pt x="8161868" y="25683"/>
                  </a:lnTo>
                  <a:lnTo>
                    <a:pt x="8195007" y="55717"/>
                  </a:lnTo>
                  <a:lnTo>
                    <a:pt x="8217998" y="94078"/>
                  </a:lnTo>
                  <a:lnTo>
                    <a:pt x="8228867" y="137461"/>
                  </a:lnTo>
                  <a:lnTo>
                    <a:pt x="8229600" y="152400"/>
                  </a:lnTo>
                  <a:lnTo>
                    <a:pt x="8229600" y="3476625"/>
                  </a:lnTo>
                  <a:lnTo>
                    <a:pt x="8223039" y="3520864"/>
                  </a:lnTo>
                  <a:lnTo>
                    <a:pt x="8203914" y="3561293"/>
                  </a:lnTo>
                  <a:lnTo>
                    <a:pt x="8173882" y="3594432"/>
                  </a:lnTo>
                  <a:lnTo>
                    <a:pt x="8135520" y="3617423"/>
                  </a:lnTo>
                  <a:lnTo>
                    <a:pt x="8092137" y="3628292"/>
                  </a:lnTo>
                  <a:lnTo>
                    <a:pt x="8077200" y="3629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90600" y="3924300"/>
              <a:ext cx="7772400" cy="9525"/>
            </a:xfrm>
            <a:custGeom>
              <a:avLst/>
              <a:gdLst/>
              <a:ahLst/>
              <a:cxnLst/>
              <a:rect l="l" t="t" r="r" b="b"/>
              <a:pathLst>
                <a:path w="7772400" h="9525">
                  <a:moveTo>
                    <a:pt x="77724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525"/>
                  </a:lnTo>
                  <a:close/>
                </a:path>
              </a:pathLst>
            </a:custGeom>
            <a:solidFill>
              <a:srgbClr val="E2E7F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2819400"/>
              <a:ext cx="114300" cy="114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200400"/>
              <a:ext cx="114300" cy="114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581400"/>
              <a:ext cx="114300" cy="1143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0600" y="2247900"/>
            <a:ext cx="3168650" cy="154773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Student Model</a:t>
            </a:r>
            <a:r>
              <a:rPr lang="en-US" sz="200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endParaRPr lang="en-US" sz="1950" noProof="0" dirty="0">
              <a:latin typeface="Arial"/>
              <a:cs typeface="Arial"/>
            </a:endParaRPr>
          </a:p>
          <a:p>
            <a:pPr marL="241300" marR="929005">
              <a:lnSpc>
                <a:spcPct val="151500"/>
              </a:lnSpc>
              <a:spcBef>
                <a:spcPts val="305"/>
              </a:spcBef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8B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Parameter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LLM </a:t>
            </a:r>
          </a:p>
          <a:p>
            <a:pPr marL="241300" marR="929005">
              <a:lnSpc>
                <a:spcPct val="151500"/>
              </a:lnSpc>
              <a:spcBef>
                <a:spcPts val="305"/>
              </a:spcBef>
            </a:pP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LLAMA foundation</a:t>
            </a:r>
          </a:p>
          <a:p>
            <a:pPr marL="241300" marR="929005">
              <a:lnSpc>
                <a:spcPct val="151500"/>
              </a:lnSpc>
              <a:spcBef>
                <a:spcPts val="305"/>
              </a:spcBef>
            </a:pPr>
            <a:r>
              <a:rPr lang="en-US" sz="1650" spc="-10" dirty="0">
                <a:solidFill>
                  <a:srgbClr val="334054"/>
                </a:solidFill>
                <a:latin typeface="Microsoft Sans Serif"/>
                <a:cs typeface="Microsoft Sans Serif"/>
              </a:rPr>
              <a:t>Open-source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7900" y="4058949"/>
            <a:ext cx="3822700" cy="13054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50" b="1" spc="-55" noProof="0" dirty="0">
                <a:solidFill>
                  <a:srgbClr val="0E1729"/>
                </a:solidFill>
                <a:latin typeface="Arial"/>
                <a:cs typeface="Arial"/>
              </a:rPr>
              <a:t>Model</a:t>
            </a:r>
            <a:r>
              <a:rPr lang="en-US" sz="1650" b="1" spc="-8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60" noProof="0" dirty="0">
                <a:solidFill>
                  <a:srgbClr val="0E1729"/>
                </a:solidFill>
                <a:latin typeface="Arial"/>
                <a:cs typeface="Arial"/>
              </a:rPr>
              <a:t>Specifications</a:t>
            </a:r>
            <a:endParaRPr lang="en-US" sz="1650" noProof="0" dirty="0">
              <a:latin typeface="Arial"/>
              <a:cs typeface="Arial"/>
            </a:endParaRPr>
          </a:p>
          <a:p>
            <a:pPr marL="12700" lvl="2" algn="l">
              <a:spcBef>
                <a:spcPts val="1095"/>
              </a:spcBef>
            </a:pPr>
            <a:r>
              <a:rPr lang="en-US" sz="1350" b="1" spc="-95" noProof="0" dirty="0">
                <a:solidFill>
                  <a:srgbClr val="1D293B"/>
                </a:solidFill>
                <a:latin typeface="Arial"/>
                <a:cs typeface="Arial"/>
              </a:rPr>
              <a:t>Base</a:t>
            </a:r>
            <a:r>
              <a:rPr lang="en-US" sz="1350" b="1" spc="-7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Model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 lvl="2" algn="l">
              <a:spcBef>
                <a:spcPts val="229"/>
              </a:spcBef>
            </a:pP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Llama-3.1-8B</a:t>
            </a:r>
          </a:p>
          <a:p>
            <a:pPr marL="12700" lvl="2" algn="l">
              <a:spcBef>
                <a:spcPts val="229"/>
              </a:spcBef>
            </a:pP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Inference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 lvl="2" algn="l">
              <a:spcBef>
                <a:spcPts val="229"/>
              </a:spcBef>
            </a:pP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Single-</a:t>
            </a:r>
            <a:r>
              <a:rPr lang="en-US" sz="1300" spc="-1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GPU</a:t>
            </a:r>
            <a:r>
              <a:rPr lang="en-US" sz="1300" spc="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compatible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FE07AF8E-C1C0-0D6B-498C-88497E3EF61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00800" y="9791700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pic>
        <p:nvPicPr>
          <p:cNvPr id="24" name="Picture 23" descr="A diagram of a knowledge transfer&#10;&#10;AI-generated content may be incorrect.">
            <a:extLst>
              <a:ext uri="{FF2B5EF4-FFF2-40B4-BE49-F238E27FC236}">
                <a16:creationId xmlns:a16="http://schemas.microsoft.com/office/drawing/2014/main" id="{053980B8-E2A8-3E18-B40D-11C1567CD2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134100"/>
            <a:ext cx="7696200" cy="3194223"/>
          </a:xfrm>
          <a:prstGeom prst="rect">
            <a:avLst/>
          </a:prstGeom>
        </p:spPr>
      </p:pic>
      <p:grpSp>
        <p:nvGrpSpPr>
          <p:cNvPr id="28" name="object 3">
            <a:extLst>
              <a:ext uri="{FF2B5EF4-FFF2-40B4-BE49-F238E27FC236}">
                <a16:creationId xmlns:a16="http://schemas.microsoft.com/office/drawing/2014/main" id="{4920E649-C257-5F6A-5630-E9C1E44290C2}"/>
              </a:ext>
            </a:extLst>
          </p:cNvPr>
          <p:cNvGrpSpPr/>
          <p:nvPr/>
        </p:nvGrpSpPr>
        <p:grpSpPr>
          <a:xfrm>
            <a:off x="9220200" y="5905500"/>
            <a:ext cx="8577580" cy="3810000"/>
            <a:chOff x="588263" y="1981200"/>
            <a:chExt cx="8577580" cy="3971925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EB7EC1F4-821B-3265-07E0-B7EA056DFA8F}"/>
                </a:ext>
              </a:extLst>
            </p:cNvPr>
            <p:cNvSpPr/>
            <p:nvPr/>
          </p:nvSpPr>
          <p:spPr>
            <a:xfrm>
              <a:off x="588251" y="1981212"/>
              <a:ext cx="8577580" cy="3971925"/>
            </a:xfrm>
            <a:custGeom>
              <a:avLst/>
              <a:gdLst/>
              <a:ahLst/>
              <a:cxnLst/>
              <a:rect l="l" t="t" r="r" b="b"/>
              <a:pathLst>
                <a:path w="8577580" h="3971925">
                  <a:moveTo>
                    <a:pt x="8577072" y="0"/>
                  </a:moveTo>
                  <a:lnTo>
                    <a:pt x="8393811" y="0"/>
                  </a:lnTo>
                  <a:lnTo>
                    <a:pt x="8393811" y="228600"/>
                  </a:lnTo>
                  <a:lnTo>
                    <a:pt x="8393811" y="3552825"/>
                  </a:lnTo>
                  <a:lnTo>
                    <a:pt x="8387702" y="3594227"/>
                  </a:lnTo>
                  <a:lnTo>
                    <a:pt x="8369757" y="3632212"/>
                  </a:lnTo>
                  <a:lnTo>
                    <a:pt x="8341538" y="3663315"/>
                  </a:lnTo>
                  <a:lnTo>
                    <a:pt x="8305622" y="3684816"/>
                  </a:lnTo>
                  <a:lnTo>
                    <a:pt x="8265020" y="3695014"/>
                  </a:lnTo>
                  <a:lnTo>
                    <a:pt x="8250936" y="3695700"/>
                  </a:lnTo>
                  <a:lnTo>
                    <a:pt x="326136" y="3695700"/>
                  </a:lnTo>
                  <a:lnTo>
                    <a:pt x="284734" y="3689578"/>
                  </a:lnTo>
                  <a:lnTo>
                    <a:pt x="246748" y="3671633"/>
                  </a:lnTo>
                  <a:lnTo>
                    <a:pt x="215646" y="3643414"/>
                  </a:lnTo>
                  <a:lnTo>
                    <a:pt x="194144" y="3607498"/>
                  </a:lnTo>
                  <a:lnTo>
                    <a:pt x="183946" y="3566896"/>
                  </a:lnTo>
                  <a:lnTo>
                    <a:pt x="183261" y="3552825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8250936" y="85725"/>
                  </a:lnTo>
                  <a:lnTo>
                    <a:pt x="8292351" y="91833"/>
                  </a:lnTo>
                  <a:lnTo>
                    <a:pt x="8330336" y="109778"/>
                  </a:lnTo>
                  <a:lnTo>
                    <a:pt x="8361439" y="137998"/>
                  </a:lnTo>
                  <a:lnTo>
                    <a:pt x="8382940" y="173913"/>
                  </a:lnTo>
                  <a:lnTo>
                    <a:pt x="8393138" y="214515"/>
                  </a:lnTo>
                  <a:lnTo>
                    <a:pt x="8393811" y="228600"/>
                  </a:lnTo>
                  <a:lnTo>
                    <a:pt x="8393811" y="0"/>
                  </a:lnTo>
                  <a:lnTo>
                    <a:pt x="0" y="0"/>
                  </a:lnTo>
                  <a:lnTo>
                    <a:pt x="0" y="3971544"/>
                  </a:lnTo>
                  <a:lnTo>
                    <a:pt x="8577072" y="3971544"/>
                  </a:lnTo>
                  <a:lnTo>
                    <a:pt x="8577072" y="3695700"/>
                  </a:lnTo>
                  <a:lnTo>
                    <a:pt x="8577072" y="85725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62B4294-91D3-4C8B-3DEB-166156698747}"/>
                </a:ext>
              </a:extLst>
            </p:cNvPr>
            <p:cNvSpPr/>
            <p:nvPr/>
          </p:nvSpPr>
          <p:spPr>
            <a:xfrm>
              <a:off x="762000" y="2057400"/>
              <a:ext cx="8229600" cy="3629025"/>
            </a:xfrm>
            <a:custGeom>
              <a:avLst/>
              <a:gdLst/>
              <a:ahLst/>
              <a:cxnLst/>
              <a:rect l="l" t="t" r="r" b="b"/>
              <a:pathLst>
                <a:path w="8229600" h="3629025">
                  <a:moveTo>
                    <a:pt x="8077200" y="3629025"/>
                  </a:moveTo>
                  <a:lnTo>
                    <a:pt x="152400" y="3629025"/>
                  </a:lnTo>
                  <a:lnTo>
                    <a:pt x="144912" y="3628841"/>
                  </a:lnTo>
                  <a:lnTo>
                    <a:pt x="101066" y="3620119"/>
                  </a:lnTo>
                  <a:lnTo>
                    <a:pt x="61607" y="3599028"/>
                  </a:lnTo>
                  <a:lnTo>
                    <a:pt x="29995" y="3567416"/>
                  </a:lnTo>
                  <a:lnTo>
                    <a:pt x="8904" y="3527958"/>
                  </a:lnTo>
                  <a:lnTo>
                    <a:pt x="182" y="3484111"/>
                  </a:lnTo>
                  <a:lnTo>
                    <a:pt x="0" y="3476625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77200" y="0"/>
                  </a:lnTo>
                  <a:lnTo>
                    <a:pt x="8121439" y="6560"/>
                  </a:lnTo>
                  <a:lnTo>
                    <a:pt x="8161868" y="25683"/>
                  </a:lnTo>
                  <a:lnTo>
                    <a:pt x="8195007" y="55717"/>
                  </a:lnTo>
                  <a:lnTo>
                    <a:pt x="8217998" y="94078"/>
                  </a:lnTo>
                  <a:lnTo>
                    <a:pt x="8228867" y="137461"/>
                  </a:lnTo>
                  <a:lnTo>
                    <a:pt x="8229600" y="152400"/>
                  </a:lnTo>
                  <a:lnTo>
                    <a:pt x="8229600" y="3476625"/>
                  </a:lnTo>
                  <a:lnTo>
                    <a:pt x="8223039" y="3520864"/>
                  </a:lnTo>
                  <a:lnTo>
                    <a:pt x="8203914" y="3561293"/>
                  </a:lnTo>
                  <a:lnTo>
                    <a:pt x="8173882" y="3594432"/>
                  </a:lnTo>
                  <a:lnTo>
                    <a:pt x="8135520" y="3617423"/>
                  </a:lnTo>
                  <a:lnTo>
                    <a:pt x="8092137" y="3628292"/>
                  </a:lnTo>
                  <a:lnTo>
                    <a:pt x="8077200" y="3629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1A0A6FBB-68E4-AD68-8039-A440E46145B8}"/>
                </a:ext>
              </a:extLst>
            </p:cNvPr>
            <p:cNvSpPr/>
            <p:nvPr/>
          </p:nvSpPr>
          <p:spPr>
            <a:xfrm>
              <a:off x="990600" y="3924300"/>
              <a:ext cx="7772400" cy="9525"/>
            </a:xfrm>
            <a:custGeom>
              <a:avLst/>
              <a:gdLst/>
              <a:ahLst/>
              <a:cxnLst/>
              <a:rect l="l" t="t" r="r" b="b"/>
              <a:pathLst>
                <a:path w="7772400" h="9525">
                  <a:moveTo>
                    <a:pt x="77724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525"/>
                  </a:lnTo>
                  <a:close/>
                </a:path>
              </a:pathLst>
            </a:custGeom>
            <a:solidFill>
              <a:srgbClr val="E2E7F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32" name="object 7">
              <a:extLst>
                <a:ext uri="{FF2B5EF4-FFF2-40B4-BE49-F238E27FC236}">
                  <a16:creationId xmlns:a16="http://schemas.microsoft.com/office/drawing/2014/main" id="{C894D0D8-F4B3-CA38-66BC-014F9FBFB5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2819400"/>
              <a:ext cx="114300" cy="114300"/>
            </a:xfrm>
            <a:prstGeom prst="rect">
              <a:avLst/>
            </a:prstGeom>
          </p:spPr>
        </p:pic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AC6D33E1-BE40-FE08-0982-BF4F652164F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200400"/>
              <a:ext cx="114300" cy="114299"/>
            </a:xfrm>
            <a:prstGeom prst="rect">
              <a:avLst/>
            </a:prstGeom>
          </p:spPr>
        </p:pic>
        <p:pic>
          <p:nvPicPr>
            <p:cNvPr id="35" name="object 9">
              <a:extLst>
                <a:ext uri="{FF2B5EF4-FFF2-40B4-BE49-F238E27FC236}">
                  <a16:creationId xmlns:a16="http://schemas.microsoft.com/office/drawing/2014/main" id="{ECAC89A4-A1CE-2B82-CE94-3309E7DA150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581400"/>
              <a:ext cx="114300" cy="114300"/>
            </a:xfrm>
            <a:prstGeom prst="rect">
              <a:avLst/>
            </a:prstGeom>
          </p:spPr>
        </p:pic>
      </p:grpSp>
      <p:sp>
        <p:nvSpPr>
          <p:cNvPr id="37" name="object 10">
            <a:extLst>
              <a:ext uri="{FF2B5EF4-FFF2-40B4-BE49-F238E27FC236}">
                <a16:creationId xmlns:a16="http://schemas.microsoft.com/office/drawing/2014/main" id="{743C17C6-7BD1-220B-7055-D11B69F881DE}"/>
              </a:ext>
            </a:extLst>
          </p:cNvPr>
          <p:cNvSpPr txBox="1"/>
          <p:nvPr/>
        </p:nvSpPr>
        <p:spPr>
          <a:xfrm>
            <a:off x="9601200" y="6210299"/>
            <a:ext cx="5257800" cy="1554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Resulting Model</a:t>
            </a:r>
            <a:r>
              <a:rPr lang="en-US" sz="200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endParaRPr lang="en-US" sz="1950" noProof="0" dirty="0">
              <a:latin typeface="Arial"/>
              <a:cs typeface="Arial"/>
            </a:endParaRPr>
          </a:p>
          <a:p>
            <a:pPr marL="241300" marR="929005">
              <a:lnSpc>
                <a:spcPct val="151500"/>
              </a:lnSpc>
              <a:spcBef>
                <a:spcPts val="305"/>
              </a:spcBef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8B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Parameter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LLM </a:t>
            </a:r>
          </a:p>
          <a:p>
            <a:pPr marL="241300" marR="929005">
              <a:lnSpc>
                <a:spcPct val="151500"/>
              </a:lnSpc>
              <a:spcBef>
                <a:spcPts val="305"/>
              </a:spcBef>
            </a:pP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Distilled from R1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019"/>
              </a:spcBef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Open-source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38" name="object 3">
            <a:extLst>
              <a:ext uri="{FF2B5EF4-FFF2-40B4-BE49-F238E27FC236}">
                <a16:creationId xmlns:a16="http://schemas.microsoft.com/office/drawing/2014/main" id="{0EEB6623-E850-BFE3-BA21-40ABA079BCDB}"/>
              </a:ext>
            </a:extLst>
          </p:cNvPr>
          <p:cNvGrpSpPr/>
          <p:nvPr/>
        </p:nvGrpSpPr>
        <p:grpSpPr>
          <a:xfrm>
            <a:off x="9220200" y="2019300"/>
            <a:ext cx="8577580" cy="3848100"/>
            <a:chOff x="588263" y="1981200"/>
            <a:chExt cx="8577580" cy="3971925"/>
          </a:xfrm>
        </p:grpSpPr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6F999369-F37B-3087-9926-CB4EC6C2BB26}"/>
                </a:ext>
              </a:extLst>
            </p:cNvPr>
            <p:cNvSpPr/>
            <p:nvPr/>
          </p:nvSpPr>
          <p:spPr>
            <a:xfrm>
              <a:off x="588251" y="1981212"/>
              <a:ext cx="8577580" cy="3971925"/>
            </a:xfrm>
            <a:custGeom>
              <a:avLst/>
              <a:gdLst/>
              <a:ahLst/>
              <a:cxnLst/>
              <a:rect l="l" t="t" r="r" b="b"/>
              <a:pathLst>
                <a:path w="8577580" h="3971925">
                  <a:moveTo>
                    <a:pt x="8577072" y="0"/>
                  </a:moveTo>
                  <a:lnTo>
                    <a:pt x="8393811" y="0"/>
                  </a:lnTo>
                  <a:lnTo>
                    <a:pt x="8393811" y="228600"/>
                  </a:lnTo>
                  <a:lnTo>
                    <a:pt x="8393811" y="3552825"/>
                  </a:lnTo>
                  <a:lnTo>
                    <a:pt x="8387702" y="3594227"/>
                  </a:lnTo>
                  <a:lnTo>
                    <a:pt x="8369757" y="3632212"/>
                  </a:lnTo>
                  <a:lnTo>
                    <a:pt x="8341538" y="3663315"/>
                  </a:lnTo>
                  <a:lnTo>
                    <a:pt x="8305622" y="3684816"/>
                  </a:lnTo>
                  <a:lnTo>
                    <a:pt x="8265020" y="3695014"/>
                  </a:lnTo>
                  <a:lnTo>
                    <a:pt x="8250936" y="3695700"/>
                  </a:lnTo>
                  <a:lnTo>
                    <a:pt x="326136" y="3695700"/>
                  </a:lnTo>
                  <a:lnTo>
                    <a:pt x="284734" y="3689578"/>
                  </a:lnTo>
                  <a:lnTo>
                    <a:pt x="246748" y="3671633"/>
                  </a:lnTo>
                  <a:lnTo>
                    <a:pt x="215646" y="3643414"/>
                  </a:lnTo>
                  <a:lnTo>
                    <a:pt x="194144" y="3607498"/>
                  </a:lnTo>
                  <a:lnTo>
                    <a:pt x="183946" y="3566896"/>
                  </a:lnTo>
                  <a:lnTo>
                    <a:pt x="183261" y="3552825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8250936" y="85725"/>
                  </a:lnTo>
                  <a:lnTo>
                    <a:pt x="8292351" y="91833"/>
                  </a:lnTo>
                  <a:lnTo>
                    <a:pt x="8330336" y="109778"/>
                  </a:lnTo>
                  <a:lnTo>
                    <a:pt x="8361439" y="137998"/>
                  </a:lnTo>
                  <a:lnTo>
                    <a:pt x="8382940" y="173913"/>
                  </a:lnTo>
                  <a:lnTo>
                    <a:pt x="8393138" y="214515"/>
                  </a:lnTo>
                  <a:lnTo>
                    <a:pt x="8393811" y="228600"/>
                  </a:lnTo>
                  <a:lnTo>
                    <a:pt x="8393811" y="0"/>
                  </a:lnTo>
                  <a:lnTo>
                    <a:pt x="0" y="0"/>
                  </a:lnTo>
                  <a:lnTo>
                    <a:pt x="0" y="3971544"/>
                  </a:lnTo>
                  <a:lnTo>
                    <a:pt x="8577072" y="3971544"/>
                  </a:lnTo>
                  <a:lnTo>
                    <a:pt x="8577072" y="3695700"/>
                  </a:lnTo>
                  <a:lnTo>
                    <a:pt x="8577072" y="85725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5AFA1982-127C-28EE-4A28-C3FEBA4E4929}"/>
                </a:ext>
              </a:extLst>
            </p:cNvPr>
            <p:cNvSpPr/>
            <p:nvPr/>
          </p:nvSpPr>
          <p:spPr>
            <a:xfrm>
              <a:off x="762000" y="2057400"/>
              <a:ext cx="8229600" cy="3629025"/>
            </a:xfrm>
            <a:custGeom>
              <a:avLst/>
              <a:gdLst/>
              <a:ahLst/>
              <a:cxnLst/>
              <a:rect l="l" t="t" r="r" b="b"/>
              <a:pathLst>
                <a:path w="8229600" h="3629025">
                  <a:moveTo>
                    <a:pt x="8077200" y="3629025"/>
                  </a:moveTo>
                  <a:lnTo>
                    <a:pt x="152400" y="3629025"/>
                  </a:lnTo>
                  <a:lnTo>
                    <a:pt x="144912" y="3628841"/>
                  </a:lnTo>
                  <a:lnTo>
                    <a:pt x="101066" y="3620119"/>
                  </a:lnTo>
                  <a:lnTo>
                    <a:pt x="61607" y="3599028"/>
                  </a:lnTo>
                  <a:lnTo>
                    <a:pt x="29995" y="3567416"/>
                  </a:lnTo>
                  <a:lnTo>
                    <a:pt x="8904" y="3527958"/>
                  </a:lnTo>
                  <a:lnTo>
                    <a:pt x="182" y="3484111"/>
                  </a:lnTo>
                  <a:lnTo>
                    <a:pt x="0" y="3476625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77200" y="0"/>
                  </a:lnTo>
                  <a:lnTo>
                    <a:pt x="8121439" y="6560"/>
                  </a:lnTo>
                  <a:lnTo>
                    <a:pt x="8161868" y="25683"/>
                  </a:lnTo>
                  <a:lnTo>
                    <a:pt x="8195007" y="55717"/>
                  </a:lnTo>
                  <a:lnTo>
                    <a:pt x="8217998" y="94078"/>
                  </a:lnTo>
                  <a:lnTo>
                    <a:pt x="8228867" y="137461"/>
                  </a:lnTo>
                  <a:lnTo>
                    <a:pt x="8229600" y="152400"/>
                  </a:lnTo>
                  <a:lnTo>
                    <a:pt x="8229600" y="3476625"/>
                  </a:lnTo>
                  <a:lnTo>
                    <a:pt x="8223039" y="3520864"/>
                  </a:lnTo>
                  <a:lnTo>
                    <a:pt x="8203914" y="3561293"/>
                  </a:lnTo>
                  <a:lnTo>
                    <a:pt x="8173882" y="3594432"/>
                  </a:lnTo>
                  <a:lnTo>
                    <a:pt x="8135520" y="3617423"/>
                  </a:lnTo>
                  <a:lnTo>
                    <a:pt x="8092137" y="3628292"/>
                  </a:lnTo>
                  <a:lnTo>
                    <a:pt x="8077200" y="3629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5E82F3D3-91F2-837F-2CFE-3703BCDCCA3F}"/>
                </a:ext>
              </a:extLst>
            </p:cNvPr>
            <p:cNvSpPr/>
            <p:nvPr/>
          </p:nvSpPr>
          <p:spPr>
            <a:xfrm>
              <a:off x="990600" y="3924300"/>
              <a:ext cx="7772400" cy="9525"/>
            </a:xfrm>
            <a:custGeom>
              <a:avLst/>
              <a:gdLst/>
              <a:ahLst/>
              <a:cxnLst/>
              <a:rect l="l" t="t" r="r" b="b"/>
              <a:pathLst>
                <a:path w="7772400" h="9525">
                  <a:moveTo>
                    <a:pt x="777240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7772400" y="0"/>
                  </a:lnTo>
                  <a:lnTo>
                    <a:pt x="7772400" y="9525"/>
                  </a:lnTo>
                  <a:close/>
                </a:path>
              </a:pathLst>
            </a:custGeom>
            <a:solidFill>
              <a:srgbClr val="E2E7F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261C6559-CB38-6B1C-9173-53C4C585403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2819400"/>
              <a:ext cx="114300" cy="114300"/>
            </a:xfrm>
            <a:prstGeom prst="rect">
              <a:avLst/>
            </a:prstGeom>
          </p:spPr>
        </p:pic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9E51A899-4D15-DABA-2F81-1F70B3047F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200400"/>
              <a:ext cx="114300" cy="114299"/>
            </a:xfrm>
            <a:prstGeom prst="rect">
              <a:avLst/>
            </a:prstGeom>
          </p:spPr>
        </p:pic>
        <p:pic>
          <p:nvPicPr>
            <p:cNvPr id="44" name="object 9">
              <a:extLst>
                <a:ext uri="{FF2B5EF4-FFF2-40B4-BE49-F238E27FC236}">
                  <a16:creationId xmlns:a16="http://schemas.microsoft.com/office/drawing/2014/main" id="{24516B49-73F8-6CED-3206-2FC7568BF19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581400"/>
              <a:ext cx="114300" cy="114300"/>
            </a:xfrm>
            <a:prstGeom prst="rect">
              <a:avLst/>
            </a:prstGeom>
          </p:spPr>
        </p:pic>
      </p:grpSp>
      <p:sp>
        <p:nvSpPr>
          <p:cNvPr id="45" name="object 10">
            <a:extLst>
              <a:ext uri="{FF2B5EF4-FFF2-40B4-BE49-F238E27FC236}">
                <a16:creationId xmlns:a16="http://schemas.microsoft.com/office/drawing/2014/main" id="{D15F845D-EFE2-8571-0F39-66438062CFA8}"/>
              </a:ext>
            </a:extLst>
          </p:cNvPr>
          <p:cNvSpPr txBox="1"/>
          <p:nvPr/>
        </p:nvSpPr>
        <p:spPr>
          <a:xfrm>
            <a:off x="9659859" y="2276668"/>
            <a:ext cx="316865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Teacher Model</a:t>
            </a:r>
            <a:r>
              <a:rPr lang="en-US" sz="200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10278090-6147-8636-66CD-0332B0A88A51}"/>
              </a:ext>
            </a:extLst>
          </p:cNvPr>
          <p:cNvSpPr txBox="1"/>
          <p:nvPr/>
        </p:nvSpPr>
        <p:spPr>
          <a:xfrm>
            <a:off x="9677400" y="4000500"/>
            <a:ext cx="4800600" cy="13054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50" b="1" spc="-55" noProof="0" dirty="0">
                <a:solidFill>
                  <a:srgbClr val="0E1729"/>
                </a:solidFill>
                <a:latin typeface="Arial"/>
                <a:cs typeface="Arial"/>
              </a:rPr>
              <a:t>Model</a:t>
            </a:r>
            <a:r>
              <a:rPr lang="en-US" sz="1650" b="1" spc="-8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60" noProof="0" dirty="0">
                <a:solidFill>
                  <a:srgbClr val="0E1729"/>
                </a:solidFill>
                <a:latin typeface="Arial"/>
                <a:cs typeface="Arial"/>
              </a:rPr>
              <a:t>Specifications</a:t>
            </a:r>
            <a:endParaRPr lang="en-US" sz="16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US" sz="1350" b="1" spc="-95" noProof="0" dirty="0">
                <a:solidFill>
                  <a:srgbClr val="1D293B"/>
                </a:solidFill>
                <a:latin typeface="Arial"/>
                <a:cs typeface="Arial"/>
              </a:rPr>
              <a:t>Base</a:t>
            </a:r>
            <a:r>
              <a:rPr lang="en-US" sz="1350" b="1" spc="-7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Model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DeepSeek-R1</a:t>
            </a: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Inference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Datacenter worth of computing power required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669F208F-D8DE-AA6D-C28E-FF16A6A6AAA7}"/>
              </a:ext>
            </a:extLst>
          </p:cNvPr>
          <p:cNvSpPr txBox="1"/>
          <p:nvPr/>
        </p:nvSpPr>
        <p:spPr>
          <a:xfrm>
            <a:off x="9753600" y="2400300"/>
            <a:ext cx="3168650" cy="13303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4000" marR="929005">
              <a:lnSpc>
                <a:spcPct val="125000"/>
              </a:lnSpc>
              <a:spcBef>
                <a:spcPts val="305"/>
              </a:spcBef>
            </a:pPr>
            <a:endParaRPr lang="en-US" sz="1650" spc="-35" dirty="0">
              <a:solidFill>
                <a:srgbClr val="334054"/>
              </a:solidFill>
              <a:latin typeface="Microsoft Sans Serif"/>
              <a:cs typeface="Microsoft Sans Serif"/>
            </a:endParaRPr>
          </a:p>
          <a:p>
            <a:pPr marL="144000" marR="929005">
              <a:lnSpc>
                <a:spcPct val="125000"/>
              </a:lnSpc>
              <a:spcBef>
                <a:spcPts val="305"/>
              </a:spcBef>
            </a:pPr>
            <a:r>
              <a:rPr lang="en-US" sz="1650" spc="-35" dirty="0">
                <a:solidFill>
                  <a:srgbClr val="334054"/>
                </a:solidFill>
                <a:latin typeface="Microsoft Sans Serif"/>
                <a:cs typeface="Microsoft Sans Serif"/>
              </a:rPr>
              <a:t>671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Parameter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LLM </a:t>
            </a:r>
            <a:r>
              <a:rPr lang="en-US" sz="1650" spc="-10" dirty="0">
                <a:solidFill>
                  <a:srgbClr val="334054"/>
                </a:solidFill>
                <a:latin typeface="Microsoft Sans Serif"/>
                <a:cs typeface="Microsoft Sans Serif"/>
              </a:rPr>
              <a:t>D</a:t>
            </a:r>
            <a:r>
              <a:rPr lang="en-US" sz="1650" spc="-10" noProof="0" dirty="0" err="1">
                <a:solidFill>
                  <a:srgbClr val="334054"/>
                </a:solidFill>
                <a:latin typeface="Microsoft Sans Serif"/>
                <a:cs typeface="Microsoft Sans Serif"/>
              </a:rPr>
              <a:t>eepseek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-ai</a:t>
            </a:r>
          </a:p>
          <a:p>
            <a:pPr marL="144000" marR="929005">
              <a:lnSpc>
                <a:spcPct val="125000"/>
              </a:lnSpc>
              <a:spcBef>
                <a:spcPts val="305"/>
              </a:spcBef>
            </a:pPr>
            <a:r>
              <a:rPr lang="en-US" sz="1650" spc="-10" dirty="0">
                <a:solidFill>
                  <a:srgbClr val="334054"/>
                </a:solidFill>
                <a:latin typeface="Microsoft Sans Serif"/>
                <a:cs typeface="Microsoft Sans Serif"/>
              </a:rPr>
              <a:t>Open-source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78EA29DF-9AC6-AB17-CD1A-1C3B18C56A06}"/>
              </a:ext>
            </a:extLst>
          </p:cNvPr>
          <p:cNvSpPr txBox="1"/>
          <p:nvPr/>
        </p:nvSpPr>
        <p:spPr>
          <a:xfrm>
            <a:off x="9677400" y="8039100"/>
            <a:ext cx="3822700" cy="13054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1650" b="1" spc="-55" noProof="0" dirty="0">
                <a:solidFill>
                  <a:srgbClr val="0E1729"/>
                </a:solidFill>
                <a:latin typeface="Arial"/>
                <a:cs typeface="Arial"/>
              </a:rPr>
              <a:t>Model</a:t>
            </a:r>
            <a:r>
              <a:rPr lang="en-US" sz="1650" b="1" spc="-8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60" noProof="0" dirty="0">
                <a:solidFill>
                  <a:srgbClr val="0E1729"/>
                </a:solidFill>
                <a:latin typeface="Arial"/>
                <a:cs typeface="Arial"/>
              </a:rPr>
              <a:t>Specifications</a:t>
            </a:r>
            <a:endParaRPr lang="en-US" sz="1650" noProof="0" dirty="0">
              <a:latin typeface="Arial"/>
              <a:cs typeface="Arial"/>
            </a:endParaRPr>
          </a:p>
          <a:p>
            <a:pPr marL="12700" lvl="2" algn="l">
              <a:spcBef>
                <a:spcPts val="1095"/>
              </a:spcBef>
            </a:pPr>
            <a:r>
              <a:rPr lang="en-US" sz="1350" b="1" spc="-95" noProof="0" dirty="0">
                <a:solidFill>
                  <a:srgbClr val="1D293B"/>
                </a:solidFill>
                <a:latin typeface="Arial"/>
                <a:cs typeface="Arial"/>
              </a:rPr>
              <a:t>Base</a:t>
            </a:r>
            <a:r>
              <a:rPr lang="en-US" sz="1350" b="1" spc="-7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Model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 lvl="2" algn="l">
              <a:spcBef>
                <a:spcPts val="229"/>
              </a:spcBef>
            </a:pP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DeepSeek-R1-Distill-Llama-8B</a:t>
            </a:r>
          </a:p>
          <a:p>
            <a:pPr marL="12700" lvl="2" algn="l">
              <a:spcBef>
                <a:spcPts val="229"/>
              </a:spcBef>
            </a:pPr>
            <a:r>
              <a:rPr lang="en-US" sz="1350" b="1" spc="-10" noProof="0" dirty="0">
                <a:solidFill>
                  <a:srgbClr val="1D293B"/>
                </a:solidFill>
                <a:latin typeface="Arial"/>
                <a:cs typeface="Arial"/>
              </a:rPr>
              <a:t>Inference</a:t>
            </a:r>
            <a:r>
              <a:rPr lang="en-US" sz="1350" spc="-10" noProof="0" dirty="0">
                <a:solidFill>
                  <a:srgbClr val="1D293B"/>
                </a:solidFill>
                <a:latin typeface="Segoe UI Symbol"/>
                <a:cs typeface="Segoe UI Symbol"/>
              </a:rPr>
              <a:t>:</a:t>
            </a:r>
            <a:endParaRPr lang="en-US" sz="1350" noProof="0" dirty="0">
              <a:latin typeface="Segoe UI Symbol"/>
              <a:cs typeface="Segoe UI Symbol"/>
            </a:endParaRPr>
          </a:p>
          <a:p>
            <a:pPr marL="12700" lvl="2" algn="l">
              <a:spcBef>
                <a:spcPts val="229"/>
              </a:spcBef>
            </a:pP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	Single-</a:t>
            </a:r>
            <a:r>
              <a:rPr lang="en-US" sz="1300" spc="-1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GPU</a:t>
            </a:r>
            <a:r>
              <a:rPr lang="en-US" sz="1300" spc="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compatible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4">
            <a:extLst>
              <a:ext uri="{FF2B5EF4-FFF2-40B4-BE49-F238E27FC236}">
                <a16:creationId xmlns:a16="http://schemas.microsoft.com/office/drawing/2014/main" id="{30DDDBA4-C97D-1A4C-6FF3-755FC5E7E266}"/>
              </a:ext>
            </a:extLst>
          </p:cNvPr>
          <p:cNvSpPr/>
          <p:nvPr/>
        </p:nvSpPr>
        <p:spPr>
          <a:xfrm>
            <a:off x="609600" y="2171700"/>
            <a:ext cx="8305800" cy="220980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7" name="object 5">
            <a:extLst>
              <a:ext uri="{FF2B5EF4-FFF2-40B4-BE49-F238E27FC236}">
                <a16:creationId xmlns:a16="http://schemas.microsoft.com/office/drawing/2014/main" id="{C0322087-45AA-00CC-3701-CD2A44CF7D90}"/>
              </a:ext>
            </a:extLst>
          </p:cNvPr>
          <p:cNvSpPr/>
          <p:nvPr/>
        </p:nvSpPr>
        <p:spPr>
          <a:xfrm>
            <a:off x="838200" y="3695700"/>
            <a:ext cx="6553200" cy="419100"/>
          </a:xfrm>
          <a:custGeom>
            <a:avLst/>
            <a:gdLst/>
            <a:ahLst/>
            <a:cxnLst/>
            <a:rect l="l" t="t" r="r" b="b"/>
            <a:pathLst>
              <a:path w="3105150" h="419100">
                <a:moveTo>
                  <a:pt x="2998355" y="419099"/>
                </a:moveTo>
                <a:lnTo>
                  <a:pt x="106794" y="419099"/>
                </a:lnTo>
                <a:lnTo>
                  <a:pt x="99362" y="418367"/>
                </a:lnTo>
                <a:lnTo>
                  <a:pt x="57038" y="404006"/>
                </a:lnTo>
                <a:lnTo>
                  <a:pt x="23432" y="374541"/>
                </a:lnTo>
                <a:lnTo>
                  <a:pt x="3660" y="334459"/>
                </a:lnTo>
                <a:lnTo>
                  <a:pt x="0" y="312305"/>
                </a:lnTo>
                <a:lnTo>
                  <a:pt x="0" y="304800"/>
                </a:lnTo>
                <a:lnTo>
                  <a:pt x="0" y="106795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2998355" y="0"/>
                </a:lnTo>
                <a:lnTo>
                  <a:pt x="3041523" y="11572"/>
                </a:lnTo>
                <a:lnTo>
                  <a:pt x="3076978" y="38784"/>
                </a:lnTo>
                <a:lnTo>
                  <a:pt x="3099321" y="77492"/>
                </a:lnTo>
                <a:lnTo>
                  <a:pt x="3105150" y="106795"/>
                </a:lnTo>
                <a:lnTo>
                  <a:pt x="3105150" y="312305"/>
                </a:lnTo>
                <a:lnTo>
                  <a:pt x="3093577" y="355473"/>
                </a:lnTo>
                <a:lnTo>
                  <a:pt x="3066365" y="390928"/>
                </a:lnTo>
                <a:lnTo>
                  <a:pt x="3027656" y="413271"/>
                </a:lnTo>
                <a:lnTo>
                  <a:pt x="3005787" y="418367"/>
                </a:lnTo>
                <a:lnTo>
                  <a:pt x="2998355" y="419099"/>
                </a:lnTo>
                <a:close/>
              </a:path>
            </a:pathLst>
          </a:custGeom>
          <a:solidFill>
            <a:srgbClr val="0D9487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9394825" cy="1437002"/>
          </a:xfrm>
          <a:prstGeom prst="rect">
            <a:avLst/>
          </a:prstGeom>
        </p:spPr>
        <p:txBody>
          <a:bodyPr vert="horz" wrap="square" lIns="0" tIns="76904" rIns="0" bIns="0" rtlCol="0">
            <a:spAutoFit/>
          </a:bodyPr>
          <a:lstStyle/>
          <a:p>
            <a:pPr marL="125095" algn="l">
              <a:lnSpc>
                <a:spcPct val="100000"/>
              </a:lnSpc>
              <a:spcBef>
                <a:spcPts val="90"/>
              </a:spcBef>
            </a:pPr>
            <a:r>
              <a:rPr lang="en-US" sz="6100" spc="-370" noProof="0" dirty="0">
                <a:latin typeface="Arial" panose="020B0604020202020204" pitchFamily="34" charset="0"/>
                <a:cs typeface="Arial" panose="020B0604020202020204" pitchFamily="34" charset="0"/>
              </a:rPr>
              <a:t>Dataset Preparation</a:t>
            </a:r>
            <a:endParaRPr lang="en-US" sz="61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  <a:spcBef>
                <a:spcPts val="75"/>
              </a:spcBef>
            </a:pPr>
            <a:r>
              <a:rPr lang="en-US" sz="2500" b="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A</a:t>
            </a:r>
            <a:r>
              <a:rPr lang="en-US" sz="2500" b="0" spc="-14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500" b="0" spc="-105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Three-</a:t>
            </a:r>
            <a:r>
              <a:rPr lang="en-US" sz="2500" b="0" spc="-9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Stage</a:t>
            </a:r>
            <a:r>
              <a:rPr lang="en-US" sz="2500" b="0" spc="-11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500" b="0" spc="-6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Systematic</a:t>
            </a:r>
            <a:r>
              <a:rPr lang="en-US" sz="2500" b="0" spc="-12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500" b="0" spc="-1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Framework</a:t>
            </a:r>
            <a:endParaRPr lang="en-US" sz="2500" noProof="0" dirty="0">
              <a:solidFill>
                <a:srgbClr val="606C7E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025" y="2132012"/>
            <a:ext cx="7555230" cy="137223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lang="en-US" sz="3050" spc="-195" noProof="0" dirty="0">
                <a:solidFill>
                  <a:schemeClr val="bg1"/>
                </a:solidFill>
                <a:latin typeface="Arial"/>
                <a:cs typeface="Arial"/>
              </a:rPr>
              <a:t>Framework</a:t>
            </a:r>
            <a:r>
              <a:rPr lang="en-US" sz="3050" spc="-140" noProof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050" spc="-20" noProof="0" dirty="0">
                <a:solidFill>
                  <a:schemeClr val="bg1"/>
                </a:solidFill>
                <a:latin typeface="Arial"/>
                <a:cs typeface="Arial"/>
              </a:rPr>
              <a:t>Overview</a:t>
            </a:r>
            <a:endParaRPr lang="en-US" sz="3050" noProof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994"/>
              </a:spcBef>
            </a:pP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hybrid</a:t>
            </a:r>
            <a:r>
              <a:rPr lang="en-US" sz="200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approach</a:t>
            </a:r>
            <a:r>
              <a:rPr lang="en-US" sz="200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integrating</a:t>
            </a:r>
            <a:r>
              <a:rPr lang="en-US" sz="200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automated</a:t>
            </a:r>
            <a:r>
              <a:rPr lang="en-US" sz="200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00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with</a:t>
            </a:r>
            <a:r>
              <a:rPr lang="en-US" sz="2000" spc="-6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human</a:t>
            </a:r>
            <a:r>
              <a:rPr lang="en-US" sz="2050" spc="-4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in</a:t>
            </a:r>
            <a:r>
              <a:rPr lang="en-US" sz="20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spc="-2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the</a:t>
            </a:r>
            <a:r>
              <a:rPr lang="en-US" sz="2050" spc="-2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- 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loop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validation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to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ensure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000" spc="-7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quality</a:t>
            </a:r>
            <a:r>
              <a:rPr lang="en-US" sz="2050" spc="-1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9325" y="3748484"/>
            <a:ext cx="6396990" cy="27892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7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Key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Purpose</a:t>
            </a:r>
            <a:r>
              <a:rPr lang="en-US" sz="1700" spc="-3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:</a:t>
            </a:r>
            <a:r>
              <a:rPr lang="en-US" sz="1700" spc="-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Ensures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dataset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integrity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through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multi</a:t>
            </a:r>
            <a:r>
              <a:rPr lang="en-US" sz="17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spc="-2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stage</a:t>
            </a:r>
            <a:r>
              <a:rPr lang="en-US" sz="1650" spc="-4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verification</a:t>
            </a:r>
            <a:endParaRPr lang="en-US" sz="1650" noProof="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4362" y="4710112"/>
            <a:ext cx="8296275" cy="4581525"/>
          </a:xfrm>
          <a:custGeom>
            <a:avLst/>
            <a:gdLst/>
            <a:ahLst/>
            <a:cxnLst/>
            <a:rect l="l" t="t" r="r" b="b"/>
            <a:pathLst>
              <a:path w="8296275" h="4581525">
                <a:moveTo>
                  <a:pt x="0" y="451008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0"/>
                </a:lnTo>
                <a:lnTo>
                  <a:pt x="12039" y="31748"/>
                </a:lnTo>
                <a:lnTo>
                  <a:pt x="14645" y="27848"/>
                </a:lnTo>
                <a:lnTo>
                  <a:pt x="17606" y="24239"/>
                </a:lnTo>
                <a:lnTo>
                  <a:pt x="20923" y="20923"/>
                </a:lnTo>
                <a:lnTo>
                  <a:pt x="24240" y="17606"/>
                </a:lnTo>
                <a:lnTo>
                  <a:pt x="62101" y="457"/>
                </a:lnTo>
                <a:lnTo>
                  <a:pt x="66746" y="0"/>
                </a:lnTo>
                <a:lnTo>
                  <a:pt x="71437" y="0"/>
                </a:lnTo>
                <a:lnTo>
                  <a:pt x="8224837" y="0"/>
                </a:lnTo>
                <a:lnTo>
                  <a:pt x="8229528" y="0"/>
                </a:lnTo>
                <a:lnTo>
                  <a:pt x="8234173" y="457"/>
                </a:lnTo>
                <a:lnTo>
                  <a:pt x="8264524" y="12039"/>
                </a:lnTo>
                <a:lnTo>
                  <a:pt x="8268424" y="14645"/>
                </a:lnTo>
                <a:lnTo>
                  <a:pt x="8272033" y="17606"/>
                </a:lnTo>
                <a:lnTo>
                  <a:pt x="8275350" y="20923"/>
                </a:lnTo>
                <a:lnTo>
                  <a:pt x="8278666" y="24239"/>
                </a:lnTo>
                <a:lnTo>
                  <a:pt x="8290836" y="44099"/>
                </a:lnTo>
                <a:lnTo>
                  <a:pt x="8292631" y="48432"/>
                </a:lnTo>
                <a:lnTo>
                  <a:pt x="8293986" y="52899"/>
                </a:lnTo>
                <a:lnTo>
                  <a:pt x="8294901" y="57500"/>
                </a:lnTo>
                <a:lnTo>
                  <a:pt x="8295816" y="62101"/>
                </a:lnTo>
                <a:lnTo>
                  <a:pt x="8296275" y="66746"/>
                </a:lnTo>
                <a:lnTo>
                  <a:pt x="8296275" y="71437"/>
                </a:lnTo>
                <a:lnTo>
                  <a:pt x="8296275" y="4510087"/>
                </a:lnTo>
                <a:lnTo>
                  <a:pt x="8296275" y="4514778"/>
                </a:lnTo>
                <a:lnTo>
                  <a:pt x="8295817" y="4519423"/>
                </a:lnTo>
                <a:lnTo>
                  <a:pt x="8294902" y="4524024"/>
                </a:lnTo>
                <a:lnTo>
                  <a:pt x="8293986" y="4528624"/>
                </a:lnTo>
                <a:lnTo>
                  <a:pt x="8292631" y="4533091"/>
                </a:lnTo>
                <a:lnTo>
                  <a:pt x="8290836" y="4537425"/>
                </a:lnTo>
                <a:lnTo>
                  <a:pt x="8289041" y="4541758"/>
                </a:lnTo>
                <a:lnTo>
                  <a:pt x="8264524" y="4569485"/>
                </a:lnTo>
                <a:lnTo>
                  <a:pt x="8260624" y="4572091"/>
                </a:lnTo>
                <a:lnTo>
                  <a:pt x="8256507" y="4574291"/>
                </a:lnTo>
                <a:lnTo>
                  <a:pt x="8252174" y="4576086"/>
                </a:lnTo>
                <a:lnTo>
                  <a:pt x="8247840" y="4577881"/>
                </a:lnTo>
                <a:lnTo>
                  <a:pt x="8224837" y="4581525"/>
                </a:lnTo>
                <a:lnTo>
                  <a:pt x="71437" y="4581525"/>
                </a:lnTo>
                <a:lnTo>
                  <a:pt x="44099" y="4576086"/>
                </a:lnTo>
                <a:lnTo>
                  <a:pt x="39765" y="4574291"/>
                </a:lnTo>
                <a:lnTo>
                  <a:pt x="35649" y="4572091"/>
                </a:lnTo>
                <a:lnTo>
                  <a:pt x="31748" y="4569485"/>
                </a:lnTo>
                <a:lnTo>
                  <a:pt x="27848" y="4566879"/>
                </a:lnTo>
                <a:lnTo>
                  <a:pt x="3642" y="4533091"/>
                </a:lnTo>
                <a:lnTo>
                  <a:pt x="0" y="4514778"/>
                </a:lnTo>
                <a:lnTo>
                  <a:pt x="0" y="4510087"/>
                </a:lnTo>
                <a:close/>
              </a:path>
            </a:pathLst>
          </a:custGeom>
          <a:ln w="9525">
            <a:solidFill>
              <a:srgbClr val="465469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2" name="object 12"/>
          <p:cNvSpPr txBox="1"/>
          <p:nvPr/>
        </p:nvSpPr>
        <p:spPr>
          <a:xfrm>
            <a:off x="914400" y="4762500"/>
            <a:ext cx="7848600" cy="3078728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3050" b="1" spc="-110" noProof="0" dirty="0">
                <a:solidFill>
                  <a:schemeClr val="tx1"/>
                </a:solidFill>
                <a:latin typeface="Arial"/>
                <a:cs typeface="Arial"/>
              </a:rPr>
              <a:t>Dataset</a:t>
            </a:r>
            <a:r>
              <a:rPr lang="en-US" sz="3050" b="1" spc="-30" noProof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050" b="1" spc="-35" noProof="0" dirty="0">
                <a:solidFill>
                  <a:schemeClr val="tx1"/>
                </a:solidFill>
                <a:latin typeface="Arial"/>
                <a:cs typeface="Arial"/>
              </a:rPr>
              <a:t>Overview</a:t>
            </a:r>
            <a:endParaRPr lang="en-US" sz="3050" noProof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Produces clear, answerable queries using ARC-Easy and </a:t>
            </a:r>
            <a:r>
              <a:rPr lang="en-US" sz="2000" spc="-10" noProof="0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HotPotQA</a:t>
            </a: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.</a:t>
            </a: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Combines retrieval-based and step-by-step reasoning queries.</a:t>
            </a: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Tailored for systems that select optimal approaches.</a:t>
            </a: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noProof="0" dirty="0"/>
              <a:t>Captures a broad spectrum of question types, encouraging flexible and adaptive problem-solving.</a:t>
            </a:r>
            <a:endParaRPr lang="en-US" sz="2000" spc="-10" noProof="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024" y="8818622"/>
            <a:ext cx="7546976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Note: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Generated dataset is suitable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models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around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32B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tokens or lower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due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to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4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ARC-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easy</a:t>
            </a:r>
            <a:r>
              <a:rPr lang="en-US" sz="1300" spc="-5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complexity.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72600" y="2133600"/>
            <a:ext cx="8305800" cy="2038350"/>
            <a:chOff x="9372600" y="2133600"/>
            <a:chExt cx="8305800" cy="2038350"/>
          </a:xfrm>
        </p:grpSpPr>
        <p:sp>
          <p:nvSpPr>
            <p:cNvPr id="17" name="object 17"/>
            <p:cNvSpPr/>
            <p:nvPr/>
          </p:nvSpPr>
          <p:spPr>
            <a:xfrm>
              <a:off x="9377362" y="213836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8229527" y="2028824"/>
                  </a:moveTo>
                  <a:lnTo>
                    <a:pt x="66746" y="2028824"/>
                  </a:lnTo>
                  <a:lnTo>
                    <a:pt x="62101" y="2028366"/>
                  </a:lnTo>
                  <a:lnTo>
                    <a:pt x="24240" y="2011218"/>
                  </a:lnTo>
                  <a:lnTo>
                    <a:pt x="2287" y="1975924"/>
                  </a:lnTo>
                  <a:lnTo>
                    <a:pt x="0" y="1962077"/>
                  </a:lnTo>
                  <a:lnTo>
                    <a:pt x="0" y="1957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5"/>
                  </a:lnTo>
                  <a:lnTo>
                    <a:pt x="8292630" y="48433"/>
                  </a:lnTo>
                  <a:lnTo>
                    <a:pt x="8296274" y="66746"/>
                  </a:lnTo>
                  <a:lnTo>
                    <a:pt x="8296274" y="1962077"/>
                  </a:lnTo>
                  <a:lnTo>
                    <a:pt x="8281628" y="2000976"/>
                  </a:lnTo>
                  <a:lnTo>
                    <a:pt x="8247839" y="2025181"/>
                  </a:lnTo>
                  <a:lnTo>
                    <a:pt x="8234173" y="2028367"/>
                  </a:lnTo>
                  <a:lnTo>
                    <a:pt x="8229527" y="20288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377362" y="213836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0" y="1957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39765" y="72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72034" y="17606"/>
                  </a:lnTo>
                  <a:lnTo>
                    <a:pt x="8275350" y="20923"/>
                  </a:lnTo>
                  <a:lnTo>
                    <a:pt x="8278667" y="24240"/>
                  </a:lnTo>
                  <a:lnTo>
                    <a:pt x="8295817" y="62100"/>
                  </a:lnTo>
                  <a:lnTo>
                    <a:pt x="8296275" y="71437"/>
                  </a:lnTo>
                  <a:lnTo>
                    <a:pt x="8296275" y="1957387"/>
                  </a:lnTo>
                  <a:lnTo>
                    <a:pt x="8296274" y="1962077"/>
                  </a:lnTo>
                  <a:lnTo>
                    <a:pt x="8295816" y="1966723"/>
                  </a:lnTo>
                  <a:lnTo>
                    <a:pt x="8294900" y="1971324"/>
                  </a:lnTo>
                  <a:lnTo>
                    <a:pt x="8293986" y="1975924"/>
                  </a:lnTo>
                  <a:lnTo>
                    <a:pt x="8292630" y="1980391"/>
                  </a:lnTo>
                  <a:lnTo>
                    <a:pt x="8290834" y="1984724"/>
                  </a:lnTo>
                  <a:lnTo>
                    <a:pt x="8289040" y="1989058"/>
                  </a:lnTo>
                  <a:lnTo>
                    <a:pt x="8275350" y="2007901"/>
                  </a:lnTo>
                  <a:lnTo>
                    <a:pt x="8272034" y="2011218"/>
                  </a:lnTo>
                  <a:lnTo>
                    <a:pt x="8238772" y="2027451"/>
                  </a:lnTo>
                  <a:lnTo>
                    <a:pt x="8234173" y="2028367"/>
                  </a:lnTo>
                  <a:lnTo>
                    <a:pt x="8229527" y="2028824"/>
                  </a:lnTo>
                  <a:lnTo>
                    <a:pt x="8224837" y="2028825"/>
                  </a:lnTo>
                  <a:lnTo>
                    <a:pt x="71437" y="2028825"/>
                  </a:lnTo>
                  <a:lnTo>
                    <a:pt x="66746" y="2028824"/>
                  </a:lnTo>
                  <a:lnTo>
                    <a:pt x="62101" y="2028366"/>
                  </a:lnTo>
                  <a:lnTo>
                    <a:pt x="57500" y="2027451"/>
                  </a:lnTo>
                  <a:lnTo>
                    <a:pt x="52900" y="2026536"/>
                  </a:lnTo>
                  <a:lnTo>
                    <a:pt x="20923" y="2007901"/>
                  </a:lnTo>
                  <a:lnTo>
                    <a:pt x="17607" y="2004584"/>
                  </a:lnTo>
                  <a:lnTo>
                    <a:pt x="5437" y="1984725"/>
                  </a:lnTo>
                  <a:lnTo>
                    <a:pt x="3641" y="1980391"/>
                  </a:lnTo>
                  <a:lnTo>
                    <a:pt x="2287" y="1975924"/>
                  </a:lnTo>
                  <a:lnTo>
                    <a:pt x="1372" y="1971324"/>
                  </a:lnTo>
                  <a:lnTo>
                    <a:pt x="457" y="1966723"/>
                  </a:lnTo>
                  <a:lnTo>
                    <a:pt x="0" y="1962077"/>
                  </a:lnTo>
                  <a:lnTo>
                    <a:pt x="0" y="19573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610726" y="23717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3"/>
                  </a:lnTo>
                  <a:lnTo>
                    <a:pt x="169405" y="449529"/>
                  </a:lnTo>
                  <a:lnTo>
                    <a:pt x="127439" y="433736"/>
                  </a:lnTo>
                  <a:lnTo>
                    <a:pt x="89363" y="410059"/>
                  </a:lnTo>
                  <a:lnTo>
                    <a:pt x="56638" y="379409"/>
                  </a:lnTo>
                  <a:lnTo>
                    <a:pt x="30520" y="342963"/>
                  </a:lnTo>
                  <a:lnTo>
                    <a:pt x="12015" y="302123"/>
                  </a:lnTo>
                  <a:lnTo>
                    <a:pt x="1833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1" y="176659"/>
                  </a:lnTo>
                  <a:lnTo>
                    <a:pt x="20264" y="134201"/>
                  </a:lnTo>
                  <a:lnTo>
                    <a:pt x="42683" y="95371"/>
                  </a:lnTo>
                  <a:lnTo>
                    <a:pt x="72248" y="61661"/>
                  </a:lnTo>
                  <a:lnTo>
                    <a:pt x="107820" y="34366"/>
                  </a:lnTo>
                  <a:lnTo>
                    <a:pt x="148032" y="14535"/>
                  </a:lnTo>
                  <a:lnTo>
                    <a:pt x="191344" y="2931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6"/>
                  </a:lnTo>
                  <a:lnTo>
                    <a:pt x="361825" y="42685"/>
                  </a:lnTo>
                  <a:lnTo>
                    <a:pt x="395537" y="72249"/>
                  </a:lnTo>
                  <a:lnTo>
                    <a:pt x="422831" y="107821"/>
                  </a:lnTo>
                  <a:lnTo>
                    <a:pt x="442662" y="148035"/>
                  </a:lnTo>
                  <a:lnTo>
                    <a:pt x="454266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40"/>
                  </a:lnTo>
                  <a:lnTo>
                    <a:pt x="436931" y="322998"/>
                  </a:lnTo>
                  <a:lnTo>
                    <a:pt x="414510" y="361828"/>
                  </a:lnTo>
                  <a:lnTo>
                    <a:pt x="384949" y="395538"/>
                  </a:lnTo>
                  <a:lnTo>
                    <a:pt x="349375" y="422833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3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85548" y="2445149"/>
            <a:ext cx="1079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325" noProof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lang="en-US" sz="1650" noProof="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74225" y="2460625"/>
            <a:ext cx="826135" cy="1395730"/>
            <a:chOff x="9674225" y="2460625"/>
            <a:chExt cx="826135" cy="1395730"/>
          </a:xfrm>
        </p:grpSpPr>
        <p:sp>
          <p:nvSpPr>
            <p:cNvPr id="22" name="object 22"/>
            <p:cNvSpPr/>
            <p:nvPr/>
          </p:nvSpPr>
          <p:spPr>
            <a:xfrm>
              <a:off x="10257979" y="2473325"/>
              <a:ext cx="229870" cy="254000"/>
            </a:xfrm>
            <a:custGeom>
              <a:avLst/>
              <a:gdLst/>
              <a:ahLst/>
              <a:cxnLst/>
              <a:rect l="l" t="t" r="r" b="b"/>
              <a:pathLst>
                <a:path w="229870" h="254000">
                  <a:moveTo>
                    <a:pt x="117539" y="0"/>
                  </a:moveTo>
                  <a:lnTo>
                    <a:pt x="111951" y="0"/>
                  </a:lnTo>
                  <a:lnTo>
                    <a:pt x="108582" y="0"/>
                  </a:lnTo>
                  <a:lnTo>
                    <a:pt x="105342" y="644"/>
                  </a:lnTo>
                  <a:lnTo>
                    <a:pt x="88484" y="15679"/>
                  </a:lnTo>
                  <a:lnTo>
                    <a:pt x="87195" y="18791"/>
                  </a:lnTo>
                  <a:lnTo>
                    <a:pt x="86551" y="22031"/>
                  </a:lnTo>
                  <a:lnTo>
                    <a:pt x="86551" y="25400"/>
                  </a:lnTo>
                  <a:lnTo>
                    <a:pt x="86551" y="27686"/>
                  </a:lnTo>
                  <a:lnTo>
                    <a:pt x="86546" y="32218"/>
                  </a:lnTo>
                  <a:lnTo>
                    <a:pt x="85409" y="36447"/>
                  </a:lnTo>
                  <a:lnTo>
                    <a:pt x="83141" y="40371"/>
                  </a:lnTo>
                  <a:lnTo>
                    <a:pt x="80873" y="44295"/>
                  </a:lnTo>
                  <a:lnTo>
                    <a:pt x="77776" y="47390"/>
                  </a:lnTo>
                  <a:lnTo>
                    <a:pt x="73851" y="49657"/>
                  </a:lnTo>
                  <a:lnTo>
                    <a:pt x="68390" y="52832"/>
                  </a:lnTo>
                  <a:lnTo>
                    <a:pt x="64460" y="55100"/>
                  </a:lnTo>
                  <a:lnTo>
                    <a:pt x="60227" y="56234"/>
                  </a:lnTo>
                  <a:lnTo>
                    <a:pt x="55690" y="56234"/>
                  </a:lnTo>
                  <a:lnTo>
                    <a:pt x="51152" y="56234"/>
                  </a:lnTo>
                  <a:lnTo>
                    <a:pt x="46919" y="55100"/>
                  </a:lnTo>
                  <a:lnTo>
                    <a:pt x="42990" y="52832"/>
                  </a:lnTo>
                  <a:lnTo>
                    <a:pt x="41085" y="51816"/>
                  </a:lnTo>
                  <a:lnTo>
                    <a:pt x="38170" y="50134"/>
                  </a:lnTo>
                  <a:lnTo>
                    <a:pt x="35045" y="49074"/>
                  </a:lnTo>
                  <a:lnTo>
                    <a:pt x="31710" y="48635"/>
                  </a:lnTo>
                  <a:lnTo>
                    <a:pt x="28374" y="48195"/>
                  </a:lnTo>
                  <a:lnTo>
                    <a:pt x="439" y="75287"/>
                  </a:lnTo>
                  <a:lnTo>
                    <a:pt x="0" y="78623"/>
                  </a:lnTo>
                  <a:lnTo>
                    <a:pt x="214" y="81916"/>
                  </a:lnTo>
                  <a:lnTo>
                    <a:pt x="1083" y="85166"/>
                  </a:lnTo>
                  <a:lnTo>
                    <a:pt x="1953" y="88416"/>
                  </a:lnTo>
                  <a:lnTo>
                    <a:pt x="3410" y="91376"/>
                  </a:lnTo>
                  <a:lnTo>
                    <a:pt x="5455" y="94048"/>
                  </a:lnTo>
                  <a:lnTo>
                    <a:pt x="7501" y="96719"/>
                  </a:lnTo>
                  <a:lnTo>
                    <a:pt x="9979" y="98897"/>
                  </a:lnTo>
                  <a:lnTo>
                    <a:pt x="12891" y="100584"/>
                  </a:lnTo>
                  <a:lnTo>
                    <a:pt x="14796" y="101854"/>
                  </a:lnTo>
                  <a:lnTo>
                    <a:pt x="18701" y="104108"/>
                  </a:lnTo>
                  <a:lnTo>
                    <a:pt x="21788" y="107185"/>
                  </a:lnTo>
                  <a:lnTo>
                    <a:pt x="24054" y="111084"/>
                  </a:lnTo>
                  <a:lnTo>
                    <a:pt x="26321" y="114983"/>
                  </a:lnTo>
                  <a:lnTo>
                    <a:pt x="27468" y="119188"/>
                  </a:lnTo>
                  <a:lnTo>
                    <a:pt x="27496" y="123698"/>
                  </a:lnTo>
                  <a:lnTo>
                    <a:pt x="27496" y="130175"/>
                  </a:lnTo>
                  <a:lnTo>
                    <a:pt x="27514" y="134730"/>
                  </a:lnTo>
                  <a:lnTo>
                    <a:pt x="14796" y="152273"/>
                  </a:lnTo>
                  <a:lnTo>
                    <a:pt x="12891" y="153416"/>
                  </a:lnTo>
                  <a:lnTo>
                    <a:pt x="1083" y="168833"/>
                  </a:lnTo>
                  <a:lnTo>
                    <a:pt x="214" y="172084"/>
                  </a:lnTo>
                  <a:lnTo>
                    <a:pt x="12950" y="200348"/>
                  </a:lnTo>
                  <a:lnTo>
                    <a:pt x="15621" y="202393"/>
                  </a:lnTo>
                  <a:lnTo>
                    <a:pt x="18581" y="203851"/>
                  </a:lnTo>
                  <a:lnTo>
                    <a:pt x="21831" y="204720"/>
                  </a:lnTo>
                  <a:lnTo>
                    <a:pt x="25082" y="205589"/>
                  </a:lnTo>
                  <a:lnTo>
                    <a:pt x="28374" y="205804"/>
                  </a:lnTo>
                  <a:lnTo>
                    <a:pt x="31710" y="205364"/>
                  </a:lnTo>
                  <a:lnTo>
                    <a:pt x="35045" y="204925"/>
                  </a:lnTo>
                  <a:lnTo>
                    <a:pt x="38170" y="203865"/>
                  </a:lnTo>
                  <a:lnTo>
                    <a:pt x="41085" y="202184"/>
                  </a:lnTo>
                  <a:lnTo>
                    <a:pt x="42990" y="201168"/>
                  </a:lnTo>
                  <a:lnTo>
                    <a:pt x="46919" y="198899"/>
                  </a:lnTo>
                  <a:lnTo>
                    <a:pt x="51152" y="197765"/>
                  </a:lnTo>
                  <a:lnTo>
                    <a:pt x="55690" y="197765"/>
                  </a:lnTo>
                  <a:lnTo>
                    <a:pt x="60227" y="197765"/>
                  </a:lnTo>
                  <a:lnTo>
                    <a:pt x="64460" y="198899"/>
                  </a:lnTo>
                  <a:lnTo>
                    <a:pt x="68390" y="201168"/>
                  </a:lnTo>
                  <a:lnTo>
                    <a:pt x="73851" y="204343"/>
                  </a:lnTo>
                  <a:lnTo>
                    <a:pt x="77776" y="206609"/>
                  </a:lnTo>
                  <a:lnTo>
                    <a:pt x="80873" y="209704"/>
                  </a:lnTo>
                  <a:lnTo>
                    <a:pt x="83141" y="213628"/>
                  </a:lnTo>
                  <a:lnTo>
                    <a:pt x="85409" y="217552"/>
                  </a:lnTo>
                  <a:lnTo>
                    <a:pt x="86546" y="221781"/>
                  </a:lnTo>
                  <a:lnTo>
                    <a:pt x="86551" y="226314"/>
                  </a:lnTo>
                  <a:lnTo>
                    <a:pt x="86551" y="228600"/>
                  </a:lnTo>
                  <a:lnTo>
                    <a:pt x="86551" y="231968"/>
                  </a:lnTo>
                  <a:lnTo>
                    <a:pt x="87195" y="235208"/>
                  </a:lnTo>
                  <a:lnTo>
                    <a:pt x="88484" y="238320"/>
                  </a:lnTo>
                  <a:lnTo>
                    <a:pt x="89773" y="241432"/>
                  </a:lnTo>
                  <a:lnTo>
                    <a:pt x="91608" y="244178"/>
                  </a:lnTo>
                  <a:lnTo>
                    <a:pt x="93990" y="246560"/>
                  </a:lnTo>
                  <a:lnTo>
                    <a:pt x="96372" y="248942"/>
                  </a:lnTo>
                  <a:lnTo>
                    <a:pt x="111951" y="254000"/>
                  </a:lnTo>
                  <a:lnTo>
                    <a:pt x="117539" y="254000"/>
                  </a:lnTo>
                  <a:lnTo>
                    <a:pt x="120907" y="254000"/>
                  </a:lnTo>
                  <a:lnTo>
                    <a:pt x="124147" y="253355"/>
                  </a:lnTo>
                  <a:lnTo>
                    <a:pt x="127259" y="252066"/>
                  </a:lnTo>
                  <a:lnTo>
                    <a:pt x="130371" y="250777"/>
                  </a:lnTo>
                  <a:lnTo>
                    <a:pt x="142939" y="228600"/>
                  </a:lnTo>
                  <a:lnTo>
                    <a:pt x="142939" y="226314"/>
                  </a:lnTo>
                  <a:lnTo>
                    <a:pt x="142943" y="221781"/>
                  </a:lnTo>
                  <a:lnTo>
                    <a:pt x="155639" y="204343"/>
                  </a:lnTo>
                  <a:lnTo>
                    <a:pt x="161100" y="201168"/>
                  </a:lnTo>
                  <a:lnTo>
                    <a:pt x="165029" y="198899"/>
                  </a:lnTo>
                  <a:lnTo>
                    <a:pt x="169262" y="197765"/>
                  </a:lnTo>
                  <a:lnTo>
                    <a:pt x="173800" y="197765"/>
                  </a:lnTo>
                  <a:lnTo>
                    <a:pt x="178337" y="197765"/>
                  </a:lnTo>
                  <a:lnTo>
                    <a:pt x="182570" y="198899"/>
                  </a:lnTo>
                  <a:lnTo>
                    <a:pt x="186500" y="201168"/>
                  </a:lnTo>
                  <a:lnTo>
                    <a:pt x="188405" y="202184"/>
                  </a:lnTo>
                  <a:lnTo>
                    <a:pt x="191319" y="203865"/>
                  </a:lnTo>
                  <a:lnTo>
                    <a:pt x="194444" y="204925"/>
                  </a:lnTo>
                  <a:lnTo>
                    <a:pt x="197779" y="205364"/>
                  </a:lnTo>
                  <a:lnTo>
                    <a:pt x="201115" y="205804"/>
                  </a:lnTo>
                  <a:lnTo>
                    <a:pt x="204408" y="205589"/>
                  </a:lnTo>
                  <a:lnTo>
                    <a:pt x="225870" y="187960"/>
                  </a:lnTo>
                  <a:lnTo>
                    <a:pt x="227551" y="185045"/>
                  </a:lnTo>
                  <a:lnTo>
                    <a:pt x="228611" y="181920"/>
                  </a:lnTo>
                  <a:lnTo>
                    <a:pt x="229050" y="178585"/>
                  </a:lnTo>
                  <a:lnTo>
                    <a:pt x="229490" y="175249"/>
                  </a:lnTo>
                  <a:lnTo>
                    <a:pt x="229275" y="171957"/>
                  </a:lnTo>
                  <a:lnTo>
                    <a:pt x="228406" y="168706"/>
                  </a:lnTo>
                  <a:lnTo>
                    <a:pt x="227537" y="165456"/>
                  </a:lnTo>
                  <a:lnTo>
                    <a:pt x="214694" y="152273"/>
                  </a:lnTo>
                  <a:lnTo>
                    <a:pt x="210749" y="149995"/>
                  </a:lnTo>
                  <a:lnTo>
                    <a:pt x="207641" y="146881"/>
                  </a:lnTo>
                  <a:lnTo>
                    <a:pt x="205371" y="142932"/>
                  </a:lnTo>
                  <a:lnTo>
                    <a:pt x="203101" y="138982"/>
                  </a:lnTo>
                  <a:lnTo>
                    <a:pt x="201975" y="134730"/>
                  </a:lnTo>
                  <a:lnTo>
                    <a:pt x="201994" y="130175"/>
                  </a:lnTo>
                  <a:lnTo>
                    <a:pt x="201994" y="123825"/>
                  </a:lnTo>
                  <a:lnTo>
                    <a:pt x="214694" y="101727"/>
                  </a:lnTo>
                  <a:lnTo>
                    <a:pt x="216599" y="100584"/>
                  </a:lnTo>
                  <a:lnTo>
                    <a:pt x="228406" y="85166"/>
                  </a:lnTo>
                  <a:lnTo>
                    <a:pt x="229275" y="81916"/>
                  </a:lnTo>
                  <a:lnTo>
                    <a:pt x="216540" y="53651"/>
                  </a:lnTo>
                  <a:lnTo>
                    <a:pt x="213869" y="51606"/>
                  </a:lnTo>
                  <a:lnTo>
                    <a:pt x="210908" y="50149"/>
                  </a:lnTo>
                  <a:lnTo>
                    <a:pt x="207658" y="49279"/>
                  </a:lnTo>
                  <a:lnTo>
                    <a:pt x="204408" y="48410"/>
                  </a:lnTo>
                  <a:lnTo>
                    <a:pt x="201115" y="48195"/>
                  </a:lnTo>
                  <a:lnTo>
                    <a:pt x="197779" y="48635"/>
                  </a:lnTo>
                  <a:lnTo>
                    <a:pt x="194444" y="49074"/>
                  </a:lnTo>
                  <a:lnTo>
                    <a:pt x="191319" y="50134"/>
                  </a:lnTo>
                  <a:lnTo>
                    <a:pt x="188405" y="51816"/>
                  </a:lnTo>
                  <a:lnTo>
                    <a:pt x="186500" y="52832"/>
                  </a:lnTo>
                  <a:lnTo>
                    <a:pt x="182570" y="55100"/>
                  </a:lnTo>
                  <a:lnTo>
                    <a:pt x="178337" y="56234"/>
                  </a:lnTo>
                  <a:lnTo>
                    <a:pt x="173800" y="56234"/>
                  </a:lnTo>
                  <a:lnTo>
                    <a:pt x="169262" y="56234"/>
                  </a:lnTo>
                  <a:lnTo>
                    <a:pt x="165029" y="55100"/>
                  </a:lnTo>
                  <a:lnTo>
                    <a:pt x="161100" y="52832"/>
                  </a:lnTo>
                  <a:lnTo>
                    <a:pt x="155639" y="49657"/>
                  </a:lnTo>
                  <a:lnTo>
                    <a:pt x="151713" y="47390"/>
                  </a:lnTo>
                  <a:lnTo>
                    <a:pt x="148616" y="44295"/>
                  </a:lnTo>
                  <a:lnTo>
                    <a:pt x="146348" y="40371"/>
                  </a:lnTo>
                  <a:lnTo>
                    <a:pt x="144080" y="36447"/>
                  </a:lnTo>
                  <a:lnTo>
                    <a:pt x="142943" y="32218"/>
                  </a:lnTo>
                  <a:lnTo>
                    <a:pt x="142939" y="27686"/>
                  </a:lnTo>
                  <a:lnTo>
                    <a:pt x="142939" y="25400"/>
                  </a:lnTo>
                  <a:lnTo>
                    <a:pt x="142939" y="22031"/>
                  </a:lnTo>
                  <a:lnTo>
                    <a:pt x="120907" y="0"/>
                  </a:lnTo>
                  <a:lnTo>
                    <a:pt x="117539" y="0"/>
                  </a:lnTo>
                  <a:close/>
                </a:path>
              </a:pathLst>
            </a:custGeom>
            <a:ln w="25400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1925" y="2549525"/>
              <a:ext cx="101600" cy="101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82162" y="30670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682162" y="34099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682162" y="37528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664825" y="2370499"/>
            <a:ext cx="322453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Automated</a:t>
            </a:r>
            <a:r>
              <a:rPr lang="en-US" sz="2500" b="1" spc="-10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110" noProof="0" dirty="0">
                <a:solidFill>
                  <a:srgbClr val="0E1729"/>
                </a:solidFill>
                <a:latin typeface="Arial"/>
                <a:cs typeface="Arial"/>
              </a:rPr>
              <a:t>Preparation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64725" y="2865515"/>
            <a:ext cx="3430904" cy="10433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150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Data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ingestion</a:t>
            </a:r>
            <a:r>
              <a:rPr lang="en-US" sz="150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and</a:t>
            </a:r>
            <a:r>
              <a:rPr lang="en-US" sz="150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categorization</a:t>
            </a:r>
            <a:endParaRPr lang="en-US" sz="1500" noProof="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2700"/>
              </a:lnSpc>
              <a:spcBef>
                <a:spcPts val="100"/>
              </a:spcBef>
            </a:pP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Split</a:t>
            </a:r>
            <a:r>
              <a:rPr lang="en-US" sz="150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queries</a:t>
            </a:r>
            <a:r>
              <a:rPr lang="en-US" sz="15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:</a:t>
            </a:r>
            <a:r>
              <a:rPr lang="en-US" sz="15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vs</a:t>
            </a:r>
            <a:r>
              <a:rPr lang="en-US" sz="15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r>
              <a:rPr lang="en-US" sz="15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non</a:t>
            </a:r>
            <a:r>
              <a:rPr lang="en-US" sz="15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-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retrieval </a:t>
            </a:r>
            <a:r>
              <a:rPr lang="en-US" sz="150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Prepare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batches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for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clipboard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instructions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372600" y="4400550"/>
            <a:ext cx="8305800" cy="2038350"/>
            <a:chOff x="9372600" y="4400550"/>
            <a:chExt cx="8305800" cy="2038350"/>
          </a:xfrm>
        </p:grpSpPr>
        <p:sp>
          <p:nvSpPr>
            <p:cNvPr id="30" name="object 30"/>
            <p:cNvSpPr/>
            <p:nvPr/>
          </p:nvSpPr>
          <p:spPr>
            <a:xfrm>
              <a:off x="9377362" y="440531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8229527" y="2028825"/>
                  </a:moveTo>
                  <a:lnTo>
                    <a:pt x="66746" y="2028825"/>
                  </a:lnTo>
                  <a:lnTo>
                    <a:pt x="62101" y="2028367"/>
                  </a:lnTo>
                  <a:lnTo>
                    <a:pt x="24240" y="2011218"/>
                  </a:lnTo>
                  <a:lnTo>
                    <a:pt x="2287" y="1975924"/>
                  </a:lnTo>
                  <a:lnTo>
                    <a:pt x="0" y="1962078"/>
                  </a:lnTo>
                  <a:lnTo>
                    <a:pt x="0" y="1957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4"/>
                  </a:lnTo>
                  <a:lnTo>
                    <a:pt x="8292630" y="48432"/>
                  </a:lnTo>
                  <a:lnTo>
                    <a:pt x="8296274" y="66746"/>
                  </a:lnTo>
                  <a:lnTo>
                    <a:pt x="8296274" y="1962078"/>
                  </a:lnTo>
                  <a:lnTo>
                    <a:pt x="8281628" y="2000975"/>
                  </a:lnTo>
                  <a:lnTo>
                    <a:pt x="8247839" y="2025181"/>
                  </a:lnTo>
                  <a:lnTo>
                    <a:pt x="8234173" y="2028367"/>
                  </a:lnTo>
                  <a:lnTo>
                    <a:pt x="8229527" y="2028825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9377362" y="440531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0" y="1957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7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38772" y="1372"/>
                  </a:lnTo>
                  <a:lnTo>
                    <a:pt x="8243373" y="2287"/>
                  </a:lnTo>
                  <a:lnTo>
                    <a:pt x="8275350" y="20923"/>
                  </a:lnTo>
                  <a:lnTo>
                    <a:pt x="8278667" y="24239"/>
                  </a:lnTo>
                  <a:lnTo>
                    <a:pt x="8294901" y="57500"/>
                  </a:lnTo>
                  <a:lnTo>
                    <a:pt x="8295817" y="62101"/>
                  </a:lnTo>
                  <a:lnTo>
                    <a:pt x="8296274" y="66746"/>
                  </a:lnTo>
                  <a:lnTo>
                    <a:pt x="8296275" y="71437"/>
                  </a:lnTo>
                  <a:lnTo>
                    <a:pt x="8296275" y="1957387"/>
                  </a:lnTo>
                  <a:lnTo>
                    <a:pt x="8296274" y="1962078"/>
                  </a:lnTo>
                  <a:lnTo>
                    <a:pt x="8295816" y="1966723"/>
                  </a:lnTo>
                  <a:lnTo>
                    <a:pt x="8294900" y="1971324"/>
                  </a:lnTo>
                  <a:lnTo>
                    <a:pt x="8293986" y="1975924"/>
                  </a:lnTo>
                  <a:lnTo>
                    <a:pt x="8292630" y="1980391"/>
                  </a:lnTo>
                  <a:lnTo>
                    <a:pt x="8290834" y="1984725"/>
                  </a:lnTo>
                  <a:lnTo>
                    <a:pt x="8289040" y="1989059"/>
                  </a:lnTo>
                  <a:lnTo>
                    <a:pt x="8260625" y="2019390"/>
                  </a:lnTo>
                  <a:lnTo>
                    <a:pt x="8252173" y="2023386"/>
                  </a:lnTo>
                  <a:lnTo>
                    <a:pt x="8247839" y="2025181"/>
                  </a:lnTo>
                  <a:lnTo>
                    <a:pt x="8243373" y="2026536"/>
                  </a:lnTo>
                  <a:lnTo>
                    <a:pt x="8238772" y="2027452"/>
                  </a:lnTo>
                  <a:lnTo>
                    <a:pt x="8234173" y="2028367"/>
                  </a:lnTo>
                  <a:lnTo>
                    <a:pt x="8229527" y="2028825"/>
                  </a:lnTo>
                  <a:lnTo>
                    <a:pt x="8224837" y="2028825"/>
                  </a:lnTo>
                  <a:lnTo>
                    <a:pt x="71437" y="2028825"/>
                  </a:lnTo>
                  <a:lnTo>
                    <a:pt x="66746" y="2028825"/>
                  </a:lnTo>
                  <a:lnTo>
                    <a:pt x="62101" y="2028367"/>
                  </a:lnTo>
                  <a:lnTo>
                    <a:pt x="57500" y="2027452"/>
                  </a:lnTo>
                  <a:lnTo>
                    <a:pt x="52900" y="2026536"/>
                  </a:lnTo>
                  <a:lnTo>
                    <a:pt x="48433" y="2025181"/>
                  </a:lnTo>
                  <a:lnTo>
                    <a:pt x="44099" y="2023386"/>
                  </a:lnTo>
                  <a:lnTo>
                    <a:pt x="39765" y="2021591"/>
                  </a:lnTo>
                  <a:lnTo>
                    <a:pt x="35648" y="2019390"/>
                  </a:lnTo>
                  <a:lnTo>
                    <a:pt x="31748" y="2016784"/>
                  </a:lnTo>
                  <a:lnTo>
                    <a:pt x="27848" y="2014179"/>
                  </a:lnTo>
                  <a:lnTo>
                    <a:pt x="5437" y="1984725"/>
                  </a:lnTo>
                  <a:lnTo>
                    <a:pt x="3641" y="1980391"/>
                  </a:lnTo>
                  <a:lnTo>
                    <a:pt x="2287" y="1975924"/>
                  </a:lnTo>
                  <a:lnTo>
                    <a:pt x="1372" y="1971324"/>
                  </a:lnTo>
                  <a:lnTo>
                    <a:pt x="457" y="1966723"/>
                  </a:lnTo>
                  <a:lnTo>
                    <a:pt x="0" y="1962078"/>
                  </a:lnTo>
                  <a:lnTo>
                    <a:pt x="0" y="19573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610725" y="5248275"/>
              <a:ext cx="7829550" cy="4191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1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7"/>
                  </a:lnTo>
                  <a:lnTo>
                    <a:pt x="7829549" y="33047"/>
                  </a:lnTo>
                  <a:lnTo>
                    <a:pt x="7829549" y="386051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610725" y="5781675"/>
              <a:ext cx="7829550" cy="4191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2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7"/>
                  </a:lnTo>
                  <a:lnTo>
                    <a:pt x="7829549" y="33047"/>
                  </a:lnTo>
                  <a:lnTo>
                    <a:pt x="7829549" y="386052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10726" y="46386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39" y="433735"/>
                  </a:lnTo>
                  <a:lnTo>
                    <a:pt x="89363" y="410059"/>
                  </a:lnTo>
                  <a:lnTo>
                    <a:pt x="56638" y="379408"/>
                  </a:lnTo>
                  <a:lnTo>
                    <a:pt x="30520" y="342963"/>
                  </a:lnTo>
                  <a:lnTo>
                    <a:pt x="12015" y="302123"/>
                  </a:lnTo>
                  <a:lnTo>
                    <a:pt x="1833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1" y="176658"/>
                  </a:lnTo>
                  <a:lnTo>
                    <a:pt x="20264" y="134200"/>
                  </a:lnTo>
                  <a:lnTo>
                    <a:pt x="42683" y="95370"/>
                  </a:lnTo>
                  <a:lnTo>
                    <a:pt x="72248" y="61660"/>
                  </a:lnTo>
                  <a:lnTo>
                    <a:pt x="107820" y="34365"/>
                  </a:lnTo>
                  <a:lnTo>
                    <a:pt x="148032" y="14535"/>
                  </a:lnTo>
                  <a:lnTo>
                    <a:pt x="191344" y="2931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5"/>
                  </a:lnTo>
                  <a:lnTo>
                    <a:pt x="361825" y="42684"/>
                  </a:lnTo>
                  <a:lnTo>
                    <a:pt x="395537" y="72248"/>
                  </a:lnTo>
                  <a:lnTo>
                    <a:pt x="422831" y="107820"/>
                  </a:lnTo>
                  <a:lnTo>
                    <a:pt x="442662" y="148034"/>
                  </a:lnTo>
                  <a:lnTo>
                    <a:pt x="454266" y="191344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40"/>
                  </a:lnTo>
                  <a:lnTo>
                    <a:pt x="436931" y="322997"/>
                  </a:lnTo>
                  <a:lnTo>
                    <a:pt x="414510" y="361827"/>
                  </a:lnTo>
                  <a:lnTo>
                    <a:pt x="384949" y="395537"/>
                  </a:lnTo>
                  <a:lnTo>
                    <a:pt x="349375" y="422832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2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9333E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766498" y="4712099"/>
            <a:ext cx="14541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50" noProof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lang="en-US" sz="1650" noProof="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233044" y="4727571"/>
            <a:ext cx="280035" cy="280035"/>
            <a:chOff x="10233044" y="4727571"/>
            <a:chExt cx="280035" cy="280035"/>
          </a:xfrm>
        </p:grpSpPr>
        <p:sp>
          <p:nvSpPr>
            <p:cNvPr id="37" name="object 37"/>
            <p:cNvSpPr/>
            <p:nvPr/>
          </p:nvSpPr>
          <p:spPr>
            <a:xfrm>
              <a:off x="10245744" y="4740271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00780" y="171453"/>
                  </a:moveTo>
                  <a:lnTo>
                    <a:pt x="99625" y="166977"/>
                  </a:lnTo>
                  <a:lnTo>
                    <a:pt x="97414" y="163105"/>
                  </a:lnTo>
                  <a:lnTo>
                    <a:pt x="94146" y="159837"/>
                  </a:lnTo>
                  <a:lnTo>
                    <a:pt x="90878" y="156569"/>
                  </a:lnTo>
                  <a:lnTo>
                    <a:pt x="87006" y="154357"/>
                  </a:lnTo>
                  <a:lnTo>
                    <a:pt x="82530" y="153203"/>
                  </a:lnTo>
                  <a:lnTo>
                    <a:pt x="4616" y="133111"/>
                  </a:lnTo>
                  <a:lnTo>
                    <a:pt x="1538" y="132238"/>
                  </a:lnTo>
                  <a:lnTo>
                    <a:pt x="0" y="130202"/>
                  </a:lnTo>
                  <a:lnTo>
                    <a:pt x="0" y="127003"/>
                  </a:lnTo>
                  <a:lnTo>
                    <a:pt x="0" y="123804"/>
                  </a:lnTo>
                  <a:lnTo>
                    <a:pt x="1538" y="121767"/>
                  </a:lnTo>
                  <a:lnTo>
                    <a:pt x="4616" y="120894"/>
                  </a:lnTo>
                  <a:lnTo>
                    <a:pt x="82530" y="100790"/>
                  </a:lnTo>
                  <a:lnTo>
                    <a:pt x="87004" y="99636"/>
                  </a:lnTo>
                  <a:lnTo>
                    <a:pt x="90875" y="97427"/>
                  </a:lnTo>
                  <a:lnTo>
                    <a:pt x="120871" y="4638"/>
                  </a:lnTo>
                  <a:lnTo>
                    <a:pt x="121737" y="1546"/>
                  </a:lnTo>
                  <a:lnTo>
                    <a:pt x="123775" y="0"/>
                  </a:lnTo>
                  <a:lnTo>
                    <a:pt x="126987" y="0"/>
                  </a:lnTo>
                  <a:lnTo>
                    <a:pt x="130198" y="0"/>
                  </a:lnTo>
                  <a:lnTo>
                    <a:pt x="132236" y="1546"/>
                  </a:lnTo>
                  <a:lnTo>
                    <a:pt x="133102" y="4638"/>
                  </a:lnTo>
                  <a:lnTo>
                    <a:pt x="153180" y="82553"/>
                  </a:lnTo>
                  <a:lnTo>
                    <a:pt x="154335" y="87028"/>
                  </a:lnTo>
                  <a:lnTo>
                    <a:pt x="249345" y="120881"/>
                  </a:lnTo>
                  <a:lnTo>
                    <a:pt x="252452" y="121739"/>
                  </a:lnTo>
                  <a:lnTo>
                    <a:pt x="254006" y="123779"/>
                  </a:lnTo>
                  <a:lnTo>
                    <a:pt x="254006" y="127003"/>
                  </a:lnTo>
                  <a:lnTo>
                    <a:pt x="254006" y="130226"/>
                  </a:lnTo>
                  <a:lnTo>
                    <a:pt x="252452" y="132267"/>
                  </a:lnTo>
                  <a:lnTo>
                    <a:pt x="249345" y="133124"/>
                  </a:lnTo>
                  <a:lnTo>
                    <a:pt x="171430" y="153203"/>
                  </a:lnTo>
                  <a:lnTo>
                    <a:pt x="166955" y="154357"/>
                  </a:lnTo>
                  <a:lnTo>
                    <a:pt x="163083" y="156569"/>
                  </a:lnTo>
                  <a:lnTo>
                    <a:pt x="159815" y="159837"/>
                  </a:lnTo>
                  <a:lnTo>
                    <a:pt x="156546" y="163105"/>
                  </a:lnTo>
                  <a:lnTo>
                    <a:pt x="154335" y="166977"/>
                  </a:lnTo>
                  <a:lnTo>
                    <a:pt x="153180" y="171453"/>
                  </a:lnTo>
                  <a:lnTo>
                    <a:pt x="133089" y="249367"/>
                  </a:lnTo>
                  <a:lnTo>
                    <a:pt x="132223" y="252460"/>
                  </a:lnTo>
                  <a:lnTo>
                    <a:pt x="130185" y="254006"/>
                  </a:lnTo>
                  <a:lnTo>
                    <a:pt x="126974" y="254006"/>
                  </a:lnTo>
                  <a:lnTo>
                    <a:pt x="123763" y="254006"/>
                  </a:lnTo>
                  <a:lnTo>
                    <a:pt x="121724" y="252460"/>
                  </a:lnTo>
                  <a:lnTo>
                    <a:pt x="120859" y="249367"/>
                  </a:lnTo>
                  <a:lnTo>
                    <a:pt x="100780" y="171453"/>
                  </a:lnTo>
                  <a:close/>
                </a:path>
                <a:path w="254634" h="254635">
                  <a:moveTo>
                    <a:pt x="228580" y="12703"/>
                  </a:moveTo>
                  <a:lnTo>
                    <a:pt x="228580" y="63503"/>
                  </a:lnTo>
                </a:path>
                <a:path w="254634" h="254635">
                  <a:moveTo>
                    <a:pt x="253980" y="38103"/>
                  </a:moveTo>
                  <a:lnTo>
                    <a:pt x="203180" y="38103"/>
                  </a:lnTo>
                </a:path>
              </a:pathLst>
            </a:custGeom>
            <a:ln w="25400">
              <a:solidFill>
                <a:srgbClr val="9333E9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58425" y="49307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4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5400" y="2540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9333E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64825" y="4628951"/>
            <a:ext cx="260286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145" noProof="0" dirty="0">
                <a:solidFill>
                  <a:srgbClr val="0E1729"/>
                </a:solidFill>
                <a:latin typeface="Arial"/>
                <a:cs typeface="Arial"/>
              </a:rPr>
              <a:t>AI</a:t>
            </a:r>
            <a:r>
              <a:rPr lang="en-US" sz="2600" b="1" spc="-145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500" b="1" spc="-145" noProof="0" dirty="0">
                <a:solidFill>
                  <a:srgbClr val="0E1729"/>
                </a:solidFill>
                <a:latin typeface="Arial"/>
                <a:cs typeface="Arial"/>
              </a:rPr>
              <a:t>Powered</a:t>
            </a:r>
            <a:r>
              <a:rPr lang="en-US" sz="2500" b="1" spc="-4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85" noProof="0" dirty="0">
                <a:solidFill>
                  <a:srgbClr val="0E1729"/>
                </a:solidFill>
                <a:latin typeface="Arial"/>
                <a:cs typeface="Arial"/>
              </a:rPr>
              <a:t>Triage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74225" y="5304035"/>
            <a:ext cx="466534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93103"/>
              <a:buFont typeface="Segoe UI Emoji"/>
              <a:buChar char="✓"/>
              <a:tabLst>
                <a:tab pos="233679" algn="l"/>
              </a:tabLst>
            </a:pPr>
            <a:r>
              <a:rPr lang="en-US" sz="1450" b="1" spc="-55" noProof="0" dirty="0">
                <a:solidFill>
                  <a:srgbClr val="15803C"/>
                </a:solidFill>
                <a:latin typeface="Arial"/>
                <a:cs typeface="Arial"/>
              </a:rPr>
              <a:t>Green</a:t>
            </a:r>
            <a:r>
              <a:rPr lang="en-US" sz="1450" b="1" spc="-85" noProof="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lang="en-US" sz="1450" b="1" spc="-60" noProof="0" dirty="0">
                <a:solidFill>
                  <a:srgbClr val="15803C"/>
                </a:solidFill>
                <a:latin typeface="Arial"/>
                <a:cs typeface="Arial"/>
              </a:rPr>
              <a:t>Flag</a:t>
            </a:r>
            <a:r>
              <a:rPr lang="en-US" sz="1550" b="1" spc="-60" noProof="0" dirty="0">
                <a:solidFill>
                  <a:srgbClr val="15803C"/>
                </a:solidFill>
                <a:latin typeface="Arial"/>
                <a:cs typeface="Arial"/>
              </a:rPr>
              <a:t>:</a:t>
            </a:r>
            <a:r>
              <a:rPr lang="en-US" sz="1550" b="1" spc="-55" noProof="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lang="en-US" sz="150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Clear</a:t>
            </a:r>
            <a:r>
              <a:rPr lang="en-US" sz="150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5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,</a:t>
            </a:r>
            <a:r>
              <a:rPr lang="en-US" sz="15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correct</a:t>
            </a:r>
            <a:r>
              <a:rPr lang="en-US" sz="150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ground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truth</a:t>
            </a:r>
            <a:r>
              <a:rPr lang="en-US" sz="15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r>
              <a:rPr lang="en-US" sz="15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Passed</a:t>
            </a:r>
            <a:r>
              <a:rPr lang="en-US" sz="15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endParaRPr lang="en-US" sz="1550" noProof="0" dirty="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74225" y="5837435"/>
            <a:ext cx="519239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350" spc="-650" noProof="0" dirty="0">
                <a:solidFill>
                  <a:srgbClr val="FFFFFF"/>
                </a:solidFill>
                <a:latin typeface="Segoe UI Emoji"/>
                <a:cs typeface="Segoe UI Emoji"/>
              </a:rPr>
              <a:t>⚠</a:t>
            </a:r>
            <a:r>
              <a:rPr lang="en-US" sz="1350" spc="240" noProof="0" dirty="0">
                <a:solidFill>
                  <a:srgbClr val="FFFFFF"/>
                </a:solidFill>
                <a:latin typeface="Segoe UI Emoji"/>
                <a:cs typeface="Segoe UI Emoji"/>
              </a:rPr>
              <a:t> </a:t>
            </a:r>
            <a:r>
              <a:rPr lang="en-US" sz="1450" b="1" spc="-80" noProof="0" dirty="0">
                <a:solidFill>
                  <a:srgbClr val="C2400C"/>
                </a:solidFill>
                <a:latin typeface="Arial"/>
                <a:cs typeface="Arial"/>
              </a:rPr>
              <a:t>Red </a:t>
            </a:r>
            <a:r>
              <a:rPr lang="en-US" sz="1450" b="1" spc="-60" noProof="0" dirty="0">
                <a:solidFill>
                  <a:srgbClr val="C2400C"/>
                </a:solidFill>
                <a:latin typeface="Arial"/>
                <a:cs typeface="Arial"/>
              </a:rPr>
              <a:t>Flag</a:t>
            </a:r>
            <a:r>
              <a:rPr lang="en-US" sz="1550" b="1" spc="-60" noProof="0" dirty="0">
                <a:solidFill>
                  <a:srgbClr val="C2400C"/>
                </a:solidFill>
                <a:latin typeface="Arial"/>
                <a:cs typeface="Arial"/>
              </a:rPr>
              <a:t>:</a:t>
            </a:r>
            <a:r>
              <a:rPr lang="en-US" sz="1550" b="1" spc="-50" noProof="0" dirty="0">
                <a:solidFill>
                  <a:srgbClr val="C2400C"/>
                </a:solidFill>
                <a:latin typeface="Arial"/>
                <a:cs typeface="Arial"/>
              </a:rPr>
              <a:t> 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Ambiguous</a:t>
            </a:r>
            <a:r>
              <a:rPr lang="en-US" sz="1500" spc="-1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or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inconsistent</a:t>
            </a:r>
            <a:r>
              <a:rPr lang="en-US" sz="15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r>
              <a:rPr lang="en-US" sz="15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Sent</a:t>
            </a:r>
            <a:r>
              <a:rPr lang="en-US" sz="1500" spc="-1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for</a:t>
            </a:r>
            <a:r>
              <a:rPr lang="en-US" sz="1500" spc="-1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human</a:t>
            </a:r>
            <a:r>
              <a:rPr lang="en-US" sz="1500" spc="-1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review</a:t>
            </a:r>
            <a:r>
              <a:rPr lang="en-US" sz="15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endParaRPr lang="en-US" sz="1550" noProof="0" dirty="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372600" y="6667500"/>
            <a:ext cx="8305800" cy="2266950"/>
            <a:chOff x="9372600" y="6667500"/>
            <a:chExt cx="8305800" cy="2266950"/>
          </a:xfrm>
        </p:grpSpPr>
        <p:sp>
          <p:nvSpPr>
            <p:cNvPr id="43" name="object 43"/>
            <p:cNvSpPr/>
            <p:nvPr/>
          </p:nvSpPr>
          <p:spPr>
            <a:xfrm>
              <a:off x="9377362" y="6672262"/>
              <a:ext cx="8296275" cy="2257425"/>
            </a:xfrm>
            <a:custGeom>
              <a:avLst/>
              <a:gdLst/>
              <a:ahLst/>
              <a:cxnLst/>
              <a:rect l="l" t="t" r="r" b="b"/>
              <a:pathLst>
                <a:path w="8296275" h="2257425">
                  <a:moveTo>
                    <a:pt x="8229527" y="2257424"/>
                  </a:moveTo>
                  <a:lnTo>
                    <a:pt x="66746" y="2257424"/>
                  </a:lnTo>
                  <a:lnTo>
                    <a:pt x="62101" y="2256966"/>
                  </a:lnTo>
                  <a:lnTo>
                    <a:pt x="24240" y="2239817"/>
                  </a:lnTo>
                  <a:lnTo>
                    <a:pt x="2287" y="2204524"/>
                  </a:lnTo>
                  <a:lnTo>
                    <a:pt x="0" y="2190678"/>
                  </a:lnTo>
                  <a:lnTo>
                    <a:pt x="0" y="2185987"/>
                  </a:lnTo>
                  <a:lnTo>
                    <a:pt x="0" y="66747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5"/>
                  </a:lnTo>
                  <a:lnTo>
                    <a:pt x="8292630" y="48432"/>
                  </a:lnTo>
                  <a:lnTo>
                    <a:pt x="8296274" y="66747"/>
                  </a:lnTo>
                  <a:lnTo>
                    <a:pt x="8296274" y="2190678"/>
                  </a:lnTo>
                  <a:lnTo>
                    <a:pt x="8281628" y="2229575"/>
                  </a:lnTo>
                  <a:lnTo>
                    <a:pt x="8247839" y="2253780"/>
                  </a:lnTo>
                  <a:lnTo>
                    <a:pt x="8234173" y="2256966"/>
                  </a:lnTo>
                  <a:lnTo>
                    <a:pt x="8229527" y="22574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9377362" y="6672262"/>
              <a:ext cx="8296275" cy="2257425"/>
            </a:xfrm>
            <a:custGeom>
              <a:avLst/>
              <a:gdLst/>
              <a:ahLst/>
              <a:cxnLst/>
              <a:rect l="l" t="t" r="r" b="b"/>
              <a:pathLst>
                <a:path w="8296275" h="2257425">
                  <a:moveTo>
                    <a:pt x="0" y="21859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7" y="62101"/>
                  </a:lnTo>
                  <a:lnTo>
                    <a:pt x="1372" y="57501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8"/>
                  </a:lnTo>
                  <a:lnTo>
                    <a:pt x="7231" y="39764"/>
                  </a:lnTo>
                  <a:lnTo>
                    <a:pt x="9432" y="35648"/>
                  </a:lnTo>
                  <a:lnTo>
                    <a:pt x="39765" y="72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72034" y="17606"/>
                  </a:lnTo>
                  <a:lnTo>
                    <a:pt x="8293986" y="52899"/>
                  </a:lnTo>
                  <a:lnTo>
                    <a:pt x="8296275" y="71437"/>
                  </a:lnTo>
                  <a:lnTo>
                    <a:pt x="8296275" y="2185987"/>
                  </a:lnTo>
                  <a:lnTo>
                    <a:pt x="8296274" y="2190678"/>
                  </a:lnTo>
                  <a:lnTo>
                    <a:pt x="8295816" y="2195323"/>
                  </a:lnTo>
                  <a:lnTo>
                    <a:pt x="8294900" y="2199924"/>
                  </a:lnTo>
                  <a:lnTo>
                    <a:pt x="8293986" y="2204524"/>
                  </a:lnTo>
                  <a:lnTo>
                    <a:pt x="8292630" y="2208991"/>
                  </a:lnTo>
                  <a:lnTo>
                    <a:pt x="8290834" y="2213325"/>
                  </a:lnTo>
                  <a:lnTo>
                    <a:pt x="8289040" y="2217657"/>
                  </a:lnTo>
                  <a:lnTo>
                    <a:pt x="8275350" y="2236500"/>
                  </a:lnTo>
                  <a:lnTo>
                    <a:pt x="8272034" y="2239817"/>
                  </a:lnTo>
                  <a:lnTo>
                    <a:pt x="8234173" y="2256966"/>
                  </a:lnTo>
                  <a:lnTo>
                    <a:pt x="8224837" y="2257425"/>
                  </a:lnTo>
                  <a:lnTo>
                    <a:pt x="71437" y="2257425"/>
                  </a:lnTo>
                  <a:lnTo>
                    <a:pt x="31748" y="2245384"/>
                  </a:lnTo>
                  <a:lnTo>
                    <a:pt x="5437" y="2213325"/>
                  </a:lnTo>
                  <a:lnTo>
                    <a:pt x="3641" y="2208991"/>
                  </a:lnTo>
                  <a:lnTo>
                    <a:pt x="2287" y="2204524"/>
                  </a:lnTo>
                  <a:lnTo>
                    <a:pt x="1372" y="2199924"/>
                  </a:lnTo>
                  <a:lnTo>
                    <a:pt x="457" y="2195323"/>
                  </a:lnTo>
                  <a:lnTo>
                    <a:pt x="0" y="2190678"/>
                  </a:lnTo>
                  <a:lnTo>
                    <a:pt x="0" y="21859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9610725" y="7515225"/>
              <a:ext cx="7829550" cy="4191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2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6"/>
                  </a:lnTo>
                  <a:lnTo>
                    <a:pt x="7829549" y="33047"/>
                  </a:lnTo>
                  <a:lnTo>
                    <a:pt x="7829549" y="386052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9610726" y="6905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39" y="433735"/>
                  </a:lnTo>
                  <a:lnTo>
                    <a:pt x="89363" y="410058"/>
                  </a:lnTo>
                  <a:lnTo>
                    <a:pt x="56638" y="379409"/>
                  </a:lnTo>
                  <a:lnTo>
                    <a:pt x="30520" y="342962"/>
                  </a:lnTo>
                  <a:lnTo>
                    <a:pt x="12015" y="302122"/>
                  </a:lnTo>
                  <a:lnTo>
                    <a:pt x="1833" y="258456"/>
                  </a:lnTo>
                  <a:lnTo>
                    <a:pt x="0" y="236086"/>
                  </a:lnTo>
                  <a:lnTo>
                    <a:pt x="0" y="221113"/>
                  </a:lnTo>
                  <a:lnTo>
                    <a:pt x="5851" y="176658"/>
                  </a:lnTo>
                  <a:lnTo>
                    <a:pt x="20264" y="134199"/>
                  </a:lnTo>
                  <a:lnTo>
                    <a:pt x="42683" y="95370"/>
                  </a:lnTo>
                  <a:lnTo>
                    <a:pt x="72248" y="61660"/>
                  </a:lnTo>
                  <a:lnTo>
                    <a:pt x="107820" y="34365"/>
                  </a:lnTo>
                  <a:lnTo>
                    <a:pt x="148032" y="14535"/>
                  </a:lnTo>
                  <a:lnTo>
                    <a:pt x="191344" y="2930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5"/>
                  </a:lnTo>
                  <a:lnTo>
                    <a:pt x="361825" y="42683"/>
                  </a:lnTo>
                  <a:lnTo>
                    <a:pt x="395537" y="72248"/>
                  </a:lnTo>
                  <a:lnTo>
                    <a:pt x="422831" y="107820"/>
                  </a:lnTo>
                  <a:lnTo>
                    <a:pt x="442662" y="148034"/>
                  </a:lnTo>
                  <a:lnTo>
                    <a:pt x="454266" y="191344"/>
                  </a:lnTo>
                  <a:lnTo>
                    <a:pt x="457199" y="221113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39"/>
                  </a:lnTo>
                  <a:lnTo>
                    <a:pt x="436931" y="322997"/>
                  </a:lnTo>
                  <a:lnTo>
                    <a:pt x="414510" y="361827"/>
                  </a:lnTo>
                  <a:lnTo>
                    <a:pt x="384949" y="395538"/>
                  </a:lnTo>
                  <a:lnTo>
                    <a:pt x="349375" y="422831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2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765010" y="6979049"/>
            <a:ext cx="14859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50" noProof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lang="en-US" sz="1650" noProof="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674225" y="7007225"/>
            <a:ext cx="800100" cy="1611630"/>
            <a:chOff x="9674225" y="7007225"/>
            <a:chExt cx="800100" cy="1611630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1125" y="7159625"/>
              <a:ext cx="203200" cy="101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9225" y="7007225"/>
              <a:ext cx="127000" cy="1270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682162" y="81724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49569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682162" y="85153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49569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664825" y="6904399"/>
            <a:ext cx="267779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b="1" spc="-150" noProof="0" dirty="0">
                <a:solidFill>
                  <a:srgbClr val="0E1729"/>
                </a:solidFill>
                <a:latin typeface="Arial"/>
                <a:cs typeface="Arial"/>
              </a:rPr>
              <a:t>Human</a:t>
            </a: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90" noProof="0" dirty="0">
                <a:solidFill>
                  <a:srgbClr val="0E1729"/>
                </a:solidFill>
                <a:latin typeface="Arial"/>
                <a:cs typeface="Arial"/>
              </a:rPr>
              <a:t>Verification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674225" y="7570985"/>
            <a:ext cx="5195570" cy="1100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500" spc="-4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Validators</a:t>
            </a:r>
            <a:r>
              <a:rPr lang="en-US" sz="1500" spc="-3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review</a:t>
            </a:r>
            <a:r>
              <a:rPr lang="en-US" sz="1500" spc="-3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only</a:t>
            </a:r>
            <a:r>
              <a:rPr lang="en-US" sz="1500" spc="-2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Red</a:t>
            </a:r>
            <a:r>
              <a:rPr lang="en-US" sz="1500" spc="-2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6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Flag</a:t>
            </a:r>
            <a:r>
              <a:rPr lang="en-US" sz="1500" spc="-3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queries </a:t>
            </a:r>
            <a:r>
              <a:rPr lang="en-US" sz="150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for</a:t>
            </a:r>
            <a:r>
              <a:rPr lang="en-US" sz="1500" spc="-3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6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maximum</a:t>
            </a:r>
            <a:r>
              <a:rPr lang="en-US" sz="1500" spc="-25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550" spc="-10" noProof="0" dirty="0">
                <a:solidFill>
                  <a:srgbClr val="055E45"/>
                </a:solidFill>
                <a:latin typeface="Britannic Bold"/>
                <a:cs typeface="Britannic Bold"/>
              </a:rPr>
              <a:t>.</a:t>
            </a:r>
            <a:endParaRPr lang="en-US" sz="1550" noProof="0" dirty="0">
              <a:latin typeface="Britannic Bold"/>
              <a:cs typeface="Britannic Bold"/>
            </a:endParaRPr>
          </a:p>
          <a:p>
            <a:pPr marL="203200" marR="2233295">
              <a:lnSpc>
                <a:spcPct val="147800"/>
              </a:lnSpc>
              <a:spcBef>
                <a:spcPts val="1150"/>
              </a:spcBef>
            </a:pP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Verify</a:t>
            </a:r>
            <a:r>
              <a:rPr lang="en-US" sz="150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LLM</a:t>
            </a:r>
            <a:r>
              <a:rPr lang="en-US" sz="15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'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Red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Flag</a:t>
            </a:r>
            <a:r>
              <a:rPr lang="en-US" sz="150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justification </a:t>
            </a:r>
            <a:r>
              <a:rPr lang="en-US" sz="1500" spc="-8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Remove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or</a:t>
            </a:r>
            <a:r>
              <a:rPr lang="en-US" sz="1500" spc="-8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replace</a:t>
            </a:r>
            <a:r>
              <a:rPr lang="en-US" sz="150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150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queries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18573" y="9437747"/>
            <a:ext cx="365125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Systematic</a:t>
            </a:r>
            <a:r>
              <a:rPr lang="en-US" sz="1300" spc="-3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Quality</a:t>
            </a:r>
            <a:r>
              <a:rPr lang="en-US" sz="1300" spc="-3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Assurance</a:t>
            </a:r>
            <a:r>
              <a:rPr lang="en-US" sz="1300" spc="-3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3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Dataset</a:t>
            </a:r>
            <a:r>
              <a:rPr lang="en-US" sz="1300" spc="-3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Integrity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35" grpId="0"/>
      <p:bldP spid="39" grpId="0"/>
      <p:bldP spid="40" grpId="0"/>
      <p:bldP spid="41" grpId="0"/>
      <p:bldP spid="47" grpId="0"/>
      <p:bldP spid="53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2900"/>
            <a:ext cx="8645525" cy="957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6100" spc="-360" noProof="0" dirty="0"/>
              <a:t>Power</a:t>
            </a:r>
            <a:r>
              <a:rPr lang="en-US" sz="6100" spc="-415" noProof="0" dirty="0"/>
              <a:t> </a:t>
            </a:r>
            <a:r>
              <a:rPr lang="en-US" sz="6100" spc="-280" noProof="0" dirty="0"/>
              <a:t>Data</a:t>
            </a:r>
            <a:r>
              <a:rPr lang="en-US" sz="6100" spc="-415" noProof="0" dirty="0"/>
              <a:t> </a:t>
            </a:r>
            <a:r>
              <a:rPr lang="en-US" sz="6100" spc="-305" noProof="0" dirty="0"/>
              <a:t>Collection</a:t>
            </a:r>
            <a:endParaRPr lang="en-US" sz="6100" noProof="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333500"/>
            <a:ext cx="8067675" cy="39946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2500" spc="-229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GPU</a:t>
            </a:r>
            <a:r>
              <a:rPr lang="en-US" sz="2500" spc="-2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1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and</a:t>
            </a:r>
            <a:r>
              <a:rPr lang="en-US" sz="2500" spc="-19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CPU</a:t>
            </a:r>
            <a:r>
              <a:rPr lang="en-US" sz="2500" spc="-2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6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2500" spc="-11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4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Measurement</a:t>
            </a:r>
            <a:r>
              <a:rPr lang="en-US" sz="2500" spc="-8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spc="-1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Methodology</a:t>
            </a:r>
            <a:endParaRPr lang="en-US" sz="2500" noProof="0" dirty="0">
              <a:solidFill>
                <a:srgbClr val="606C7E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" y="2057400"/>
            <a:ext cx="8420100" cy="3733800"/>
            <a:chOff x="609600" y="2057400"/>
            <a:chExt cx="8420100" cy="3733800"/>
          </a:xfrm>
        </p:grpSpPr>
        <p:sp>
          <p:nvSpPr>
            <p:cNvPr id="5" name="object 5"/>
            <p:cNvSpPr/>
            <p:nvPr/>
          </p:nvSpPr>
          <p:spPr>
            <a:xfrm>
              <a:off x="614362" y="2062162"/>
              <a:ext cx="8410575" cy="3724275"/>
            </a:xfrm>
            <a:custGeom>
              <a:avLst/>
              <a:gdLst/>
              <a:ahLst/>
              <a:cxnLst/>
              <a:rect l="l" t="t" r="r" b="b"/>
              <a:pathLst>
                <a:path w="8410575" h="3724275">
                  <a:moveTo>
                    <a:pt x="8343828" y="3724275"/>
                  </a:moveTo>
                  <a:lnTo>
                    <a:pt x="66746" y="3724275"/>
                  </a:lnTo>
                  <a:lnTo>
                    <a:pt x="62101" y="3723817"/>
                  </a:lnTo>
                  <a:lnTo>
                    <a:pt x="24240" y="3706668"/>
                  </a:lnTo>
                  <a:lnTo>
                    <a:pt x="2287" y="3671373"/>
                  </a:lnTo>
                  <a:lnTo>
                    <a:pt x="0" y="3657528"/>
                  </a:lnTo>
                  <a:lnTo>
                    <a:pt x="0" y="365283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343828" y="0"/>
                  </a:lnTo>
                  <a:lnTo>
                    <a:pt x="8382725" y="14645"/>
                  </a:lnTo>
                  <a:lnTo>
                    <a:pt x="8406931" y="48433"/>
                  </a:lnTo>
                  <a:lnTo>
                    <a:pt x="8410574" y="66746"/>
                  </a:lnTo>
                  <a:lnTo>
                    <a:pt x="8410574" y="3657528"/>
                  </a:lnTo>
                  <a:lnTo>
                    <a:pt x="8395929" y="3696425"/>
                  </a:lnTo>
                  <a:lnTo>
                    <a:pt x="8362141" y="3720631"/>
                  </a:lnTo>
                  <a:lnTo>
                    <a:pt x="8348473" y="3723817"/>
                  </a:lnTo>
                  <a:lnTo>
                    <a:pt x="8343828" y="3724275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14362" y="2062162"/>
              <a:ext cx="8410575" cy="3724275"/>
            </a:xfrm>
            <a:custGeom>
              <a:avLst/>
              <a:gdLst/>
              <a:ahLst/>
              <a:cxnLst/>
              <a:rect l="l" t="t" r="r" b="b"/>
              <a:pathLst>
                <a:path w="8410575" h="3724275">
                  <a:moveTo>
                    <a:pt x="0" y="36528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3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9" y="9433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339137" y="0"/>
                  </a:lnTo>
                  <a:lnTo>
                    <a:pt x="8343828" y="0"/>
                  </a:lnTo>
                  <a:lnTo>
                    <a:pt x="8348473" y="457"/>
                  </a:lnTo>
                  <a:lnTo>
                    <a:pt x="8353074" y="1372"/>
                  </a:lnTo>
                  <a:lnTo>
                    <a:pt x="8357674" y="2287"/>
                  </a:lnTo>
                  <a:lnTo>
                    <a:pt x="8389650" y="20923"/>
                  </a:lnTo>
                  <a:lnTo>
                    <a:pt x="8392967" y="24240"/>
                  </a:lnTo>
                  <a:lnTo>
                    <a:pt x="8405136" y="44099"/>
                  </a:lnTo>
                  <a:lnTo>
                    <a:pt x="8406931" y="48433"/>
                  </a:lnTo>
                  <a:lnTo>
                    <a:pt x="8410575" y="71437"/>
                  </a:lnTo>
                  <a:lnTo>
                    <a:pt x="8410575" y="3652837"/>
                  </a:lnTo>
                  <a:lnTo>
                    <a:pt x="8398535" y="3692525"/>
                  </a:lnTo>
                  <a:lnTo>
                    <a:pt x="8389650" y="3703351"/>
                  </a:lnTo>
                  <a:lnTo>
                    <a:pt x="8386333" y="3706668"/>
                  </a:lnTo>
                  <a:lnTo>
                    <a:pt x="8366475" y="3718836"/>
                  </a:lnTo>
                  <a:lnTo>
                    <a:pt x="8362141" y="3720631"/>
                  </a:lnTo>
                  <a:lnTo>
                    <a:pt x="8357674" y="3721986"/>
                  </a:lnTo>
                  <a:lnTo>
                    <a:pt x="8353074" y="3722902"/>
                  </a:lnTo>
                  <a:lnTo>
                    <a:pt x="8348473" y="3723817"/>
                  </a:lnTo>
                  <a:lnTo>
                    <a:pt x="8343828" y="3724275"/>
                  </a:lnTo>
                  <a:lnTo>
                    <a:pt x="8339137" y="3724275"/>
                  </a:lnTo>
                  <a:lnTo>
                    <a:pt x="71437" y="3724275"/>
                  </a:lnTo>
                  <a:lnTo>
                    <a:pt x="66746" y="3724275"/>
                  </a:lnTo>
                  <a:lnTo>
                    <a:pt x="62101" y="3723817"/>
                  </a:lnTo>
                  <a:lnTo>
                    <a:pt x="57500" y="3722902"/>
                  </a:lnTo>
                  <a:lnTo>
                    <a:pt x="52900" y="3721986"/>
                  </a:lnTo>
                  <a:lnTo>
                    <a:pt x="48433" y="3720631"/>
                  </a:lnTo>
                  <a:lnTo>
                    <a:pt x="44099" y="3718836"/>
                  </a:lnTo>
                  <a:lnTo>
                    <a:pt x="39765" y="3717041"/>
                  </a:lnTo>
                  <a:lnTo>
                    <a:pt x="9433" y="3688625"/>
                  </a:lnTo>
                  <a:lnTo>
                    <a:pt x="0" y="3657528"/>
                  </a:lnTo>
                  <a:lnTo>
                    <a:pt x="0" y="365283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835025" y="2282825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31750" y="0"/>
                  </a:moveTo>
                  <a:lnTo>
                    <a:pt x="222249" y="0"/>
                  </a:lnTo>
                  <a:lnTo>
                    <a:pt x="226460" y="0"/>
                  </a:lnTo>
                  <a:lnTo>
                    <a:pt x="230510" y="805"/>
                  </a:lnTo>
                  <a:lnTo>
                    <a:pt x="234400" y="2416"/>
                  </a:lnTo>
                  <a:lnTo>
                    <a:pt x="238289" y="4028"/>
                  </a:lnTo>
                  <a:lnTo>
                    <a:pt x="241723" y="6322"/>
                  </a:lnTo>
                  <a:lnTo>
                    <a:pt x="253999" y="31749"/>
                  </a:lnTo>
                  <a:lnTo>
                    <a:pt x="253999" y="222249"/>
                  </a:lnTo>
                  <a:lnTo>
                    <a:pt x="230510" y="253194"/>
                  </a:lnTo>
                  <a:lnTo>
                    <a:pt x="222249" y="253999"/>
                  </a:lnTo>
                  <a:lnTo>
                    <a:pt x="31750" y="253999"/>
                  </a:lnTo>
                  <a:lnTo>
                    <a:pt x="2416" y="234400"/>
                  </a:lnTo>
                  <a:lnTo>
                    <a:pt x="805" y="230510"/>
                  </a:lnTo>
                  <a:lnTo>
                    <a:pt x="0" y="226460"/>
                  </a:lnTo>
                  <a:lnTo>
                    <a:pt x="0" y="222249"/>
                  </a:lnTo>
                  <a:lnTo>
                    <a:pt x="0" y="31749"/>
                  </a:lnTo>
                  <a:lnTo>
                    <a:pt x="9299" y="9299"/>
                  </a:lnTo>
                  <a:lnTo>
                    <a:pt x="12276" y="6322"/>
                  </a:lnTo>
                  <a:lnTo>
                    <a:pt x="15709" y="4028"/>
                  </a:lnTo>
                  <a:lnTo>
                    <a:pt x="19599" y="2416"/>
                  </a:lnTo>
                  <a:lnTo>
                    <a:pt x="23489" y="805"/>
                  </a:lnTo>
                  <a:lnTo>
                    <a:pt x="27539" y="0"/>
                  </a:lnTo>
                  <a:lnTo>
                    <a:pt x="31750" y="0"/>
                  </a:lnTo>
                  <a:close/>
                </a:path>
              </a:pathLst>
            </a:custGeom>
            <a:ln w="31749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24" y="2346325"/>
              <a:ext cx="127000" cy="1269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03275" y="225107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206374" y="0"/>
                  </a:moveTo>
                  <a:lnTo>
                    <a:pt x="206374" y="31749"/>
                  </a:lnTo>
                </a:path>
                <a:path w="317500" h="317500">
                  <a:moveTo>
                    <a:pt x="206374" y="285749"/>
                  </a:moveTo>
                  <a:lnTo>
                    <a:pt x="206374" y="317499"/>
                  </a:lnTo>
                </a:path>
                <a:path w="317500" h="317500">
                  <a:moveTo>
                    <a:pt x="0" y="206374"/>
                  </a:moveTo>
                  <a:lnTo>
                    <a:pt x="31749" y="206374"/>
                  </a:lnTo>
                </a:path>
                <a:path w="317500" h="317500">
                  <a:moveTo>
                    <a:pt x="0" y="111124"/>
                  </a:moveTo>
                  <a:lnTo>
                    <a:pt x="31749" y="111124"/>
                  </a:lnTo>
                </a:path>
                <a:path w="317500" h="317500">
                  <a:moveTo>
                    <a:pt x="285749" y="206374"/>
                  </a:moveTo>
                  <a:lnTo>
                    <a:pt x="317499" y="206374"/>
                  </a:lnTo>
                </a:path>
                <a:path w="317500" h="317500">
                  <a:moveTo>
                    <a:pt x="285749" y="111124"/>
                  </a:moveTo>
                  <a:lnTo>
                    <a:pt x="317499" y="111124"/>
                  </a:lnTo>
                </a:path>
                <a:path w="317500" h="317500">
                  <a:moveTo>
                    <a:pt x="111124" y="0"/>
                  </a:moveTo>
                  <a:lnTo>
                    <a:pt x="111124" y="31749"/>
                  </a:lnTo>
                </a:path>
                <a:path w="317500" h="317500">
                  <a:moveTo>
                    <a:pt x="111124" y="285749"/>
                  </a:moveTo>
                  <a:lnTo>
                    <a:pt x="111124" y="317499"/>
                  </a:lnTo>
                </a:path>
              </a:pathLst>
            </a:custGeom>
            <a:ln w="31749">
              <a:solidFill>
                <a:srgbClr val="2562E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71524" y="3533775"/>
              <a:ext cx="8096250" cy="495300"/>
            </a:xfrm>
            <a:custGeom>
              <a:avLst/>
              <a:gdLst/>
              <a:ahLst/>
              <a:cxnLst/>
              <a:rect l="l" t="t" r="r" b="b"/>
              <a:pathLst>
                <a:path w="8096250" h="495300">
                  <a:moveTo>
                    <a:pt x="8063201" y="495299"/>
                  </a:moveTo>
                  <a:lnTo>
                    <a:pt x="33047" y="495299"/>
                  </a:lnTo>
                  <a:lnTo>
                    <a:pt x="28187" y="494333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20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063201" y="0"/>
                  </a:lnTo>
                  <a:lnTo>
                    <a:pt x="8095282" y="28187"/>
                  </a:lnTo>
                  <a:lnTo>
                    <a:pt x="8096249" y="33047"/>
                  </a:lnTo>
                  <a:lnTo>
                    <a:pt x="8096249" y="462252"/>
                  </a:lnTo>
                  <a:lnTo>
                    <a:pt x="8068061" y="494333"/>
                  </a:lnTo>
                  <a:lnTo>
                    <a:pt x="8063201" y="4952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1524" y="4524375"/>
              <a:ext cx="8096250" cy="495300"/>
            </a:xfrm>
            <a:custGeom>
              <a:avLst/>
              <a:gdLst/>
              <a:ahLst/>
              <a:cxnLst/>
              <a:rect l="l" t="t" r="r" b="b"/>
              <a:pathLst>
                <a:path w="8096250" h="495300">
                  <a:moveTo>
                    <a:pt x="8063201" y="495299"/>
                  </a:moveTo>
                  <a:lnTo>
                    <a:pt x="33047" y="495299"/>
                  </a:lnTo>
                  <a:lnTo>
                    <a:pt x="28187" y="494332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20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063201" y="0"/>
                  </a:lnTo>
                  <a:lnTo>
                    <a:pt x="8095282" y="28187"/>
                  </a:lnTo>
                  <a:lnTo>
                    <a:pt x="8096249" y="33047"/>
                  </a:lnTo>
                  <a:lnTo>
                    <a:pt x="8096249" y="462252"/>
                  </a:lnTo>
                  <a:lnTo>
                    <a:pt x="8068061" y="494332"/>
                  </a:lnTo>
                  <a:lnTo>
                    <a:pt x="8063201" y="495299"/>
                  </a:lnTo>
                  <a:close/>
                </a:path>
              </a:pathLst>
            </a:custGeom>
            <a:solidFill>
              <a:srgbClr val="FE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71524" y="5133975"/>
              <a:ext cx="8096250" cy="495300"/>
            </a:xfrm>
            <a:custGeom>
              <a:avLst/>
              <a:gdLst/>
              <a:ahLst/>
              <a:cxnLst/>
              <a:rect l="l" t="t" r="r" b="b"/>
              <a:pathLst>
                <a:path w="8096250" h="495300">
                  <a:moveTo>
                    <a:pt x="8063201" y="495299"/>
                  </a:moveTo>
                  <a:lnTo>
                    <a:pt x="33047" y="495299"/>
                  </a:lnTo>
                  <a:lnTo>
                    <a:pt x="28187" y="494332"/>
                  </a:lnTo>
                  <a:lnTo>
                    <a:pt x="966" y="467111"/>
                  </a:lnTo>
                  <a:lnTo>
                    <a:pt x="0" y="462251"/>
                  </a:lnTo>
                  <a:lnTo>
                    <a:pt x="0" y="45720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8063201" y="0"/>
                  </a:lnTo>
                  <a:lnTo>
                    <a:pt x="8095282" y="28187"/>
                  </a:lnTo>
                  <a:lnTo>
                    <a:pt x="8096249" y="33047"/>
                  </a:lnTo>
                  <a:lnTo>
                    <a:pt x="8096249" y="462251"/>
                  </a:lnTo>
                  <a:lnTo>
                    <a:pt x="8068061" y="494332"/>
                  </a:lnTo>
                  <a:lnTo>
                    <a:pt x="8063201" y="4952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5874" y="2771775"/>
              <a:ext cx="1181100" cy="266700"/>
            </a:xfrm>
            <a:custGeom>
              <a:avLst/>
              <a:gdLst/>
              <a:ahLst/>
              <a:cxnLst/>
              <a:rect l="l" t="t" r="r" b="b"/>
              <a:pathLst>
                <a:path w="1181100" h="266700">
                  <a:moveTo>
                    <a:pt x="1148052" y="266699"/>
                  </a:moveTo>
                  <a:lnTo>
                    <a:pt x="33047" y="266699"/>
                  </a:lnTo>
                  <a:lnTo>
                    <a:pt x="28187" y="265733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600"/>
                  </a:lnTo>
                  <a:lnTo>
                    <a:pt x="0" y="33046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148052" y="0"/>
                  </a:lnTo>
                  <a:lnTo>
                    <a:pt x="1180133" y="28187"/>
                  </a:lnTo>
                  <a:lnTo>
                    <a:pt x="1181099" y="33046"/>
                  </a:lnTo>
                  <a:lnTo>
                    <a:pt x="1181099" y="233652"/>
                  </a:lnTo>
                  <a:lnTo>
                    <a:pt x="1152912" y="265733"/>
                  </a:lnTo>
                  <a:lnTo>
                    <a:pt x="1148052" y="2666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58825" y="1933329"/>
            <a:ext cx="2813685" cy="147637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775"/>
              </a:spcBef>
            </a:pPr>
            <a:r>
              <a:rPr lang="en-US" sz="2950" b="1" spc="-25" noProof="0" dirty="0">
                <a:solidFill>
                  <a:srgbClr val="2562EB"/>
                </a:solidFill>
                <a:latin typeface="Tahoma"/>
                <a:cs typeface="Tahoma"/>
              </a:rPr>
              <a:t>GPU</a:t>
            </a:r>
            <a:endParaRPr lang="en-US" sz="2950" noProof="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603250" algn="l"/>
              </a:tabLst>
            </a:pPr>
            <a:r>
              <a:rPr lang="en-US" sz="1700" b="1" spc="-10" noProof="0" dirty="0">
                <a:solidFill>
                  <a:srgbClr val="1D293B"/>
                </a:solidFill>
                <a:latin typeface="Arial"/>
                <a:cs typeface="Arial"/>
              </a:rPr>
              <a:t>Tool:</a:t>
            </a:r>
            <a:r>
              <a:rPr lang="en-US" sz="1700" b="1" noProof="0" dirty="0">
                <a:solidFill>
                  <a:srgbClr val="1D293B"/>
                </a:solidFill>
                <a:latin typeface="Arial"/>
                <a:cs typeface="Arial"/>
              </a:rPr>
              <a:t>	</a:t>
            </a:r>
            <a:r>
              <a:rPr lang="en-US" sz="1350" spc="-10" noProof="0" dirty="0" err="1">
                <a:solidFill>
                  <a:srgbClr val="1D293B"/>
                </a:solidFill>
                <a:latin typeface="Courier New"/>
                <a:cs typeface="Courier New"/>
              </a:rPr>
              <a:t>nvidia-</a:t>
            </a:r>
            <a:r>
              <a:rPr lang="en-US" sz="1350" spc="-25" noProof="0" dirty="0" err="1">
                <a:solidFill>
                  <a:srgbClr val="1D293B"/>
                </a:solidFill>
                <a:latin typeface="Courier New"/>
                <a:cs typeface="Courier New"/>
              </a:rPr>
              <a:t>smi</a:t>
            </a:r>
            <a:endParaRPr lang="en-US" sz="1350" noProof="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lang="en-US" sz="1700" b="1" spc="-90" noProof="0" dirty="0">
                <a:solidFill>
                  <a:srgbClr val="1D293B"/>
                </a:solidFill>
                <a:latin typeface="Arial"/>
                <a:cs typeface="Arial"/>
              </a:rPr>
              <a:t>Type:</a:t>
            </a:r>
            <a:r>
              <a:rPr lang="en-US" sz="1700" b="1" spc="-55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10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TBP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(Total 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Board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Power)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3125" y="3615134"/>
            <a:ext cx="5287010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700" b="1" spc="-80" noProof="0" dirty="0">
                <a:solidFill>
                  <a:srgbClr val="1D293B"/>
                </a:solidFill>
                <a:latin typeface="Arial"/>
                <a:cs typeface="Arial"/>
              </a:rPr>
              <a:t>Includes:</a:t>
            </a:r>
            <a:r>
              <a:rPr lang="en-US" sz="1700" b="1" spc="-55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1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GPU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die,</a:t>
            </a:r>
            <a:r>
              <a:rPr lang="en-US" sz="1650" spc="-10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8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VRAM,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all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supporting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components.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825" y="4110434"/>
            <a:ext cx="4200525" cy="27892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700" b="1" spc="-110" noProof="0" dirty="0">
                <a:solidFill>
                  <a:srgbClr val="1D293B"/>
                </a:solidFill>
                <a:latin typeface="Arial"/>
                <a:cs typeface="Arial"/>
              </a:rPr>
              <a:t>Rate:</a:t>
            </a:r>
            <a:r>
              <a:rPr lang="en-US" sz="1700" b="1" spc="-55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~50ms</a:t>
            </a:r>
            <a:r>
              <a:rPr lang="en-US" sz="1650" spc="-8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(actual</a:t>
            </a:r>
            <a:r>
              <a:rPr lang="en-US" sz="16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via</a:t>
            </a:r>
            <a:r>
              <a:rPr lang="en-US" sz="16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NVML</a:t>
            </a:r>
            <a:r>
              <a:rPr lang="en-US" sz="16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driver</a:t>
            </a:r>
            <a:r>
              <a:rPr lang="en-US" sz="16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queries).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125" y="4605734"/>
            <a:ext cx="686117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700" b="1" spc="-75" noProof="0" dirty="0">
                <a:solidFill>
                  <a:srgbClr val="1D293B"/>
                </a:solidFill>
                <a:latin typeface="Arial"/>
                <a:cs typeface="Arial"/>
              </a:rPr>
              <a:t>Integration:</a:t>
            </a:r>
            <a:r>
              <a:rPr lang="en-US" sz="1700" b="1" spc="-5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Power</a:t>
            </a:r>
            <a:r>
              <a:rPr lang="en-US" sz="165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measurements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are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added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directly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final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8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JSONL</a:t>
            </a:r>
            <a:r>
              <a:rPr lang="en-US" sz="16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file.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258300" y="2057400"/>
            <a:ext cx="8420100" cy="3733800"/>
            <a:chOff x="9258300" y="2057400"/>
            <a:chExt cx="8420100" cy="3733800"/>
          </a:xfrm>
        </p:grpSpPr>
        <p:sp>
          <p:nvSpPr>
            <p:cNvPr id="19" name="object 19"/>
            <p:cNvSpPr/>
            <p:nvPr/>
          </p:nvSpPr>
          <p:spPr>
            <a:xfrm>
              <a:off x="9263062" y="2062162"/>
              <a:ext cx="8410575" cy="3724275"/>
            </a:xfrm>
            <a:custGeom>
              <a:avLst/>
              <a:gdLst/>
              <a:ahLst/>
              <a:cxnLst/>
              <a:rect l="l" t="t" r="r" b="b"/>
              <a:pathLst>
                <a:path w="8410575" h="3724275">
                  <a:moveTo>
                    <a:pt x="8343827" y="3724275"/>
                  </a:moveTo>
                  <a:lnTo>
                    <a:pt x="66746" y="3724275"/>
                  </a:lnTo>
                  <a:lnTo>
                    <a:pt x="62100" y="3723817"/>
                  </a:lnTo>
                  <a:lnTo>
                    <a:pt x="24240" y="3706668"/>
                  </a:lnTo>
                  <a:lnTo>
                    <a:pt x="2286" y="3671373"/>
                  </a:lnTo>
                  <a:lnTo>
                    <a:pt x="0" y="3657528"/>
                  </a:lnTo>
                  <a:lnTo>
                    <a:pt x="0" y="365283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8343827" y="0"/>
                  </a:lnTo>
                  <a:lnTo>
                    <a:pt x="8382723" y="14645"/>
                  </a:lnTo>
                  <a:lnTo>
                    <a:pt x="8406929" y="48433"/>
                  </a:lnTo>
                  <a:lnTo>
                    <a:pt x="8410574" y="66746"/>
                  </a:lnTo>
                  <a:lnTo>
                    <a:pt x="8410574" y="3657528"/>
                  </a:lnTo>
                  <a:lnTo>
                    <a:pt x="8395928" y="3696425"/>
                  </a:lnTo>
                  <a:lnTo>
                    <a:pt x="8362139" y="3720631"/>
                  </a:lnTo>
                  <a:lnTo>
                    <a:pt x="8348472" y="3723817"/>
                  </a:lnTo>
                  <a:lnTo>
                    <a:pt x="8343827" y="3724275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263062" y="2062162"/>
              <a:ext cx="8410575" cy="3724275"/>
            </a:xfrm>
            <a:custGeom>
              <a:avLst/>
              <a:gdLst/>
              <a:ahLst/>
              <a:cxnLst/>
              <a:rect l="l" t="t" r="r" b="b"/>
              <a:pathLst>
                <a:path w="8410575" h="3724275">
                  <a:moveTo>
                    <a:pt x="0" y="36528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2" y="35649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8" y="5437"/>
                  </a:lnTo>
                  <a:lnTo>
                    <a:pt x="48431" y="3642"/>
                  </a:lnTo>
                  <a:lnTo>
                    <a:pt x="52898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339137" y="0"/>
                  </a:lnTo>
                  <a:lnTo>
                    <a:pt x="8343827" y="0"/>
                  </a:lnTo>
                  <a:lnTo>
                    <a:pt x="8348472" y="457"/>
                  </a:lnTo>
                  <a:lnTo>
                    <a:pt x="8353072" y="1372"/>
                  </a:lnTo>
                  <a:lnTo>
                    <a:pt x="8357673" y="2287"/>
                  </a:lnTo>
                  <a:lnTo>
                    <a:pt x="8389650" y="20923"/>
                  </a:lnTo>
                  <a:lnTo>
                    <a:pt x="8392967" y="24240"/>
                  </a:lnTo>
                  <a:lnTo>
                    <a:pt x="8409201" y="57500"/>
                  </a:lnTo>
                  <a:lnTo>
                    <a:pt x="8410116" y="62101"/>
                  </a:lnTo>
                  <a:lnTo>
                    <a:pt x="8410574" y="66746"/>
                  </a:lnTo>
                  <a:lnTo>
                    <a:pt x="8410575" y="71437"/>
                  </a:lnTo>
                  <a:lnTo>
                    <a:pt x="8410575" y="3652837"/>
                  </a:lnTo>
                  <a:lnTo>
                    <a:pt x="8410574" y="3657528"/>
                  </a:lnTo>
                  <a:lnTo>
                    <a:pt x="8410115" y="3662172"/>
                  </a:lnTo>
                  <a:lnTo>
                    <a:pt x="8409200" y="3666773"/>
                  </a:lnTo>
                  <a:lnTo>
                    <a:pt x="8408286" y="3671373"/>
                  </a:lnTo>
                  <a:lnTo>
                    <a:pt x="8406929" y="3675840"/>
                  </a:lnTo>
                  <a:lnTo>
                    <a:pt x="8405134" y="3680175"/>
                  </a:lnTo>
                  <a:lnTo>
                    <a:pt x="8403339" y="3684508"/>
                  </a:lnTo>
                  <a:lnTo>
                    <a:pt x="8389650" y="3703351"/>
                  </a:lnTo>
                  <a:lnTo>
                    <a:pt x="8386333" y="3706668"/>
                  </a:lnTo>
                  <a:lnTo>
                    <a:pt x="8366473" y="3718836"/>
                  </a:lnTo>
                  <a:lnTo>
                    <a:pt x="8362139" y="3720631"/>
                  </a:lnTo>
                  <a:lnTo>
                    <a:pt x="8357673" y="3721986"/>
                  </a:lnTo>
                  <a:lnTo>
                    <a:pt x="8353072" y="3722902"/>
                  </a:lnTo>
                  <a:lnTo>
                    <a:pt x="8348472" y="3723817"/>
                  </a:lnTo>
                  <a:lnTo>
                    <a:pt x="8343827" y="3724275"/>
                  </a:lnTo>
                  <a:lnTo>
                    <a:pt x="8339137" y="3724275"/>
                  </a:lnTo>
                  <a:lnTo>
                    <a:pt x="71437" y="3724275"/>
                  </a:lnTo>
                  <a:lnTo>
                    <a:pt x="66746" y="3724275"/>
                  </a:lnTo>
                  <a:lnTo>
                    <a:pt x="62100" y="3723817"/>
                  </a:lnTo>
                  <a:lnTo>
                    <a:pt x="57500" y="3722902"/>
                  </a:lnTo>
                  <a:lnTo>
                    <a:pt x="52898" y="3721986"/>
                  </a:lnTo>
                  <a:lnTo>
                    <a:pt x="48431" y="3720631"/>
                  </a:lnTo>
                  <a:lnTo>
                    <a:pt x="44098" y="3718836"/>
                  </a:lnTo>
                  <a:lnTo>
                    <a:pt x="39764" y="3717041"/>
                  </a:lnTo>
                  <a:lnTo>
                    <a:pt x="12038" y="3692525"/>
                  </a:lnTo>
                  <a:lnTo>
                    <a:pt x="9432" y="3688625"/>
                  </a:lnTo>
                  <a:lnTo>
                    <a:pt x="1372" y="3666773"/>
                  </a:lnTo>
                  <a:lnTo>
                    <a:pt x="457" y="3662172"/>
                  </a:lnTo>
                  <a:lnTo>
                    <a:pt x="0" y="3657528"/>
                  </a:lnTo>
                  <a:lnTo>
                    <a:pt x="0" y="365283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483725" y="2282825"/>
              <a:ext cx="254000" cy="254000"/>
            </a:xfrm>
            <a:custGeom>
              <a:avLst/>
              <a:gdLst/>
              <a:ahLst/>
              <a:cxnLst/>
              <a:rect l="l" t="t" r="r" b="b"/>
              <a:pathLst>
                <a:path w="254000" h="254000">
                  <a:moveTo>
                    <a:pt x="31750" y="0"/>
                  </a:moveTo>
                  <a:lnTo>
                    <a:pt x="222249" y="0"/>
                  </a:lnTo>
                  <a:lnTo>
                    <a:pt x="226460" y="0"/>
                  </a:lnTo>
                  <a:lnTo>
                    <a:pt x="230510" y="805"/>
                  </a:lnTo>
                  <a:lnTo>
                    <a:pt x="234400" y="2416"/>
                  </a:lnTo>
                  <a:lnTo>
                    <a:pt x="238289" y="4028"/>
                  </a:lnTo>
                  <a:lnTo>
                    <a:pt x="241723" y="6322"/>
                  </a:lnTo>
                  <a:lnTo>
                    <a:pt x="253999" y="31749"/>
                  </a:lnTo>
                  <a:lnTo>
                    <a:pt x="253999" y="222249"/>
                  </a:lnTo>
                  <a:lnTo>
                    <a:pt x="230510" y="253194"/>
                  </a:lnTo>
                  <a:lnTo>
                    <a:pt x="222249" y="253999"/>
                  </a:lnTo>
                  <a:lnTo>
                    <a:pt x="31750" y="253999"/>
                  </a:lnTo>
                  <a:lnTo>
                    <a:pt x="2416" y="234400"/>
                  </a:lnTo>
                  <a:lnTo>
                    <a:pt x="805" y="230510"/>
                  </a:lnTo>
                  <a:lnTo>
                    <a:pt x="0" y="226460"/>
                  </a:lnTo>
                  <a:lnTo>
                    <a:pt x="0" y="222249"/>
                  </a:lnTo>
                  <a:lnTo>
                    <a:pt x="0" y="31749"/>
                  </a:lnTo>
                  <a:lnTo>
                    <a:pt x="9299" y="9299"/>
                  </a:lnTo>
                  <a:lnTo>
                    <a:pt x="12276" y="6322"/>
                  </a:lnTo>
                  <a:lnTo>
                    <a:pt x="15709" y="4028"/>
                  </a:lnTo>
                  <a:lnTo>
                    <a:pt x="19599" y="2416"/>
                  </a:lnTo>
                  <a:lnTo>
                    <a:pt x="23489" y="805"/>
                  </a:lnTo>
                  <a:lnTo>
                    <a:pt x="27539" y="0"/>
                  </a:lnTo>
                  <a:lnTo>
                    <a:pt x="31750" y="0"/>
                  </a:lnTo>
                  <a:close/>
                </a:path>
              </a:pathLst>
            </a:custGeom>
            <a:ln w="31749">
              <a:solidFill>
                <a:srgbClr val="E9580C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7224" y="2346325"/>
              <a:ext cx="127000" cy="1269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51975" y="2251075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206374" y="0"/>
                  </a:moveTo>
                  <a:lnTo>
                    <a:pt x="206374" y="31749"/>
                  </a:lnTo>
                </a:path>
                <a:path w="317500" h="317500">
                  <a:moveTo>
                    <a:pt x="206374" y="285749"/>
                  </a:moveTo>
                  <a:lnTo>
                    <a:pt x="206374" y="317499"/>
                  </a:lnTo>
                </a:path>
                <a:path w="317500" h="317500">
                  <a:moveTo>
                    <a:pt x="0" y="206374"/>
                  </a:moveTo>
                  <a:lnTo>
                    <a:pt x="31749" y="206374"/>
                  </a:lnTo>
                </a:path>
                <a:path w="317500" h="317500">
                  <a:moveTo>
                    <a:pt x="0" y="111124"/>
                  </a:moveTo>
                  <a:lnTo>
                    <a:pt x="31749" y="111124"/>
                  </a:lnTo>
                </a:path>
                <a:path w="317500" h="317500">
                  <a:moveTo>
                    <a:pt x="285749" y="206374"/>
                  </a:moveTo>
                  <a:lnTo>
                    <a:pt x="317499" y="206374"/>
                  </a:lnTo>
                </a:path>
                <a:path w="317500" h="317500">
                  <a:moveTo>
                    <a:pt x="285749" y="111124"/>
                  </a:moveTo>
                  <a:lnTo>
                    <a:pt x="317499" y="111124"/>
                  </a:lnTo>
                </a:path>
                <a:path w="317500" h="317500">
                  <a:moveTo>
                    <a:pt x="111124" y="0"/>
                  </a:moveTo>
                  <a:lnTo>
                    <a:pt x="111124" y="31749"/>
                  </a:lnTo>
                </a:path>
                <a:path w="317500" h="317500">
                  <a:moveTo>
                    <a:pt x="111124" y="285749"/>
                  </a:moveTo>
                  <a:lnTo>
                    <a:pt x="111124" y="317499"/>
                  </a:lnTo>
                </a:path>
              </a:pathLst>
            </a:custGeom>
            <a:ln w="31749">
              <a:solidFill>
                <a:srgbClr val="E9580C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420224" y="3533775"/>
              <a:ext cx="8096250" cy="495300"/>
            </a:xfrm>
            <a:custGeom>
              <a:avLst/>
              <a:gdLst/>
              <a:ahLst/>
              <a:cxnLst/>
              <a:rect l="l" t="t" r="r" b="b"/>
              <a:pathLst>
                <a:path w="8096250" h="495300">
                  <a:moveTo>
                    <a:pt x="8063201" y="495299"/>
                  </a:moveTo>
                  <a:lnTo>
                    <a:pt x="33047" y="495299"/>
                  </a:lnTo>
                  <a:lnTo>
                    <a:pt x="28186" y="494333"/>
                  </a:lnTo>
                  <a:lnTo>
                    <a:pt x="966" y="467112"/>
                  </a:lnTo>
                  <a:lnTo>
                    <a:pt x="0" y="462252"/>
                  </a:lnTo>
                  <a:lnTo>
                    <a:pt x="0" y="4572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8063201" y="0"/>
                  </a:lnTo>
                  <a:lnTo>
                    <a:pt x="8095281" y="28187"/>
                  </a:lnTo>
                  <a:lnTo>
                    <a:pt x="8096249" y="33047"/>
                  </a:lnTo>
                  <a:lnTo>
                    <a:pt x="8096249" y="462252"/>
                  </a:lnTo>
                  <a:lnTo>
                    <a:pt x="8068060" y="494333"/>
                  </a:lnTo>
                  <a:lnTo>
                    <a:pt x="8063201" y="495299"/>
                  </a:lnTo>
                  <a:close/>
                </a:path>
              </a:pathLst>
            </a:custGeom>
            <a:solidFill>
              <a:srgbClr val="FFF6EC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420224" y="4524375"/>
              <a:ext cx="8096250" cy="762000"/>
            </a:xfrm>
            <a:custGeom>
              <a:avLst/>
              <a:gdLst/>
              <a:ahLst/>
              <a:cxnLst/>
              <a:rect l="l" t="t" r="r" b="b"/>
              <a:pathLst>
                <a:path w="8096250" h="762000">
                  <a:moveTo>
                    <a:pt x="8063201" y="761999"/>
                  </a:moveTo>
                  <a:lnTo>
                    <a:pt x="33047" y="761999"/>
                  </a:lnTo>
                  <a:lnTo>
                    <a:pt x="28186" y="761032"/>
                  </a:lnTo>
                  <a:lnTo>
                    <a:pt x="966" y="733811"/>
                  </a:lnTo>
                  <a:lnTo>
                    <a:pt x="0" y="728952"/>
                  </a:lnTo>
                  <a:lnTo>
                    <a:pt x="0" y="7239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8063201" y="0"/>
                  </a:lnTo>
                  <a:lnTo>
                    <a:pt x="8095281" y="28187"/>
                  </a:lnTo>
                  <a:lnTo>
                    <a:pt x="8096249" y="33047"/>
                  </a:lnTo>
                  <a:lnTo>
                    <a:pt x="8096249" y="728952"/>
                  </a:lnTo>
                  <a:lnTo>
                    <a:pt x="8068060" y="761032"/>
                  </a:lnTo>
                  <a:lnTo>
                    <a:pt x="8063201" y="761999"/>
                  </a:lnTo>
                  <a:close/>
                </a:path>
              </a:pathLst>
            </a:custGeom>
            <a:solidFill>
              <a:srgbClr val="FA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934575" y="2771775"/>
              <a:ext cx="771525" cy="266700"/>
            </a:xfrm>
            <a:custGeom>
              <a:avLst/>
              <a:gdLst/>
              <a:ahLst/>
              <a:cxnLst/>
              <a:rect l="l" t="t" r="r" b="b"/>
              <a:pathLst>
                <a:path w="771525" h="266700">
                  <a:moveTo>
                    <a:pt x="738477" y="266699"/>
                  </a:moveTo>
                  <a:lnTo>
                    <a:pt x="33047" y="266699"/>
                  </a:lnTo>
                  <a:lnTo>
                    <a:pt x="28188" y="265733"/>
                  </a:lnTo>
                  <a:lnTo>
                    <a:pt x="966" y="238512"/>
                  </a:lnTo>
                  <a:lnTo>
                    <a:pt x="0" y="233652"/>
                  </a:lnTo>
                  <a:lnTo>
                    <a:pt x="0" y="228600"/>
                  </a:lnTo>
                  <a:lnTo>
                    <a:pt x="0" y="33046"/>
                  </a:lnTo>
                  <a:lnTo>
                    <a:pt x="28188" y="966"/>
                  </a:lnTo>
                  <a:lnTo>
                    <a:pt x="33047" y="0"/>
                  </a:lnTo>
                  <a:lnTo>
                    <a:pt x="738477" y="0"/>
                  </a:lnTo>
                  <a:lnTo>
                    <a:pt x="770559" y="28187"/>
                  </a:lnTo>
                  <a:lnTo>
                    <a:pt x="771525" y="33046"/>
                  </a:lnTo>
                  <a:lnTo>
                    <a:pt x="771525" y="233652"/>
                  </a:lnTo>
                  <a:lnTo>
                    <a:pt x="743335" y="265733"/>
                  </a:lnTo>
                  <a:lnTo>
                    <a:pt x="738477" y="266699"/>
                  </a:lnTo>
                  <a:close/>
                </a:path>
              </a:pathLst>
            </a:custGeom>
            <a:solidFill>
              <a:srgbClr val="E4E7E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07525" y="1933329"/>
            <a:ext cx="2501900" cy="147637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775"/>
              </a:spcBef>
            </a:pPr>
            <a:r>
              <a:rPr lang="en-US" sz="2950" b="1" spc="-25" noProof="0" dirty="0">
                <a:solidFill>
                  <a:srgbClr val="E9580C"/>
                </a:solidFill>
                <a:latin typeface="Bookman Old Style"/>
                <a:cs typeface="Bookman Old Style"/>
              </a:rPr>
              <a:t>CPU</a:t>
            </a:r>
            <a:endParaRPr lang="en-US" sz="2950" noProof="0" dirty="0">
              <a:latin typeface="Bookman Old Style"/>
              <a:cs typeface="Bookman Old Style"/>
            </a:endParaRPr>
          </a:p>
          <a:p>
            <a:pPr marL="12700" marR="5080">
              <a:lnSpc>
                <a:spcPts val="3150"/>
              </a:lnSpc>
              <a:spcBef>
                <a:spcPts val="5"/>
              </a:spcBef>
              <a:tabLst>
                <a:tab pos="603250" algn="l"/>
              </a:tabLst>
            </a:pPr>
            <a:r>
              <a:rPr lang="en-US" sz="1700" b="1" spc="-10" noProof="0" dirty="0">
                <a:solidFill>
                  <a:srgbClr val="1D293B"/>
                </a:solidFill>
                <a:latin typeface="Arial"/>
                <a:cs typeface="Arial"/>
              </a:rPr>
              <a:t>Tool:</a:t>
            </a:r>
            <a:r>
              <a:rPr lang="en-US" sz="1700" b="1" noProof="0" dirty="0">
                <a:solidFill>
                  <a:srgbClr val="1D293B"/>
                </a:solidFill>
                <a:latin typeface="Arial"/>
                <a:cs typeface="Arial"/>
              </a:rPr>
              <a:t>	</a:t>
            </a:r>
            <a:r>
              <a:rPr lang="en-US" sz="1350" noProof="0" dirty="0" err="1">
                <a:solidFill>
                  <a:srgbClr val="1D293B"/>
                </a:solidFill>
                <a:latin typeface="Courier New"/>
                <a:cs typeface="Courier New"/>
              </a:rPr>
              <a:t>HWiNFO</a:t>
            </a:r>
            <a:r>
              <a:rPr lang="en-US" sz="1350" spc="160" noProof="0" dirty="0">
                <a:solidFill>
                  <a:srgbClr val="1D293B"/>
                </a:solidFill>
                <a:latin typeface="Courier New"/>
                <a:cs typeface="Courier New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(proprietary) </a:t>
            </a:r>
            <a:r>
              <a:rPr lang="en-US" sz="1700" b="1" spc="-90" noProof="0" dirty="0">
                <a:solidFill>
                  <a:srgbClr val="1D293B"/>
                </a:solidFill>
                <a:latin typeface="Arial"/>
                <a:cs typeface="Arial"/>
              </a:rPr>
              <a:t>Type:</a:t>
            </a:r>
            <a:r>
              <a:rPr lang="en-US" sz="1700" b="1" spc="-5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114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CPU</a:t>
            </a:r>
            <a:r>
              <a:rPr lang="en-US" sz="1650" spc="-1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Package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Power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21825" y="3615134"/>
            <a:ext cx="552132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700" b="1" spc="-100" noProof="0" dirty="0">
                <a:solidFill>
                  <a:srgbClr val="1D293B"/>
                </a:solidFill>
                <a:latin typeface="Arial"/>
                <a:cs typeface="Arial"/>
              </a:rPr>
              <a:t>Scope:</a:t>
            </a:r>
            <a:r>
              <a:rPr lang="en-US" sz="1700" b="1" spc="-5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114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CPU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chip</a:t>
            </a:r>
            <a:r>
              <a:rPr lang="en-US" sz="165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only</a:t>
            </a:r>
            <a:r>
              <a:rPr lang="en-US" sz="16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(excludes </a:t>
            </a:r>
            <a:r>
              <a:rPr lang="en-US" sz="1650" spc="-8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VRMs,</a:t>
            </a:r>
            <a:r>
              <a:rPr lang="en-US" sz="16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chipset,</a:t>
            </a:r>
            <a:r>
              <a:rPr lang="en-US" sz="1650" spc="-3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peripherals).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07524" y="4110434"/>
            <a:ext cx="5603875" cy="27892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700" b="1" spc="-110" noProof="0" dirty="0">
                <a:solidFill>
                  <a:srgbClr val="1D293B"/>
                </a:solidFill>
                <a:latin typeface="Arial"/>
                <a:cs typeface="Arial"/>
              </a:rPr>
              <a:t>Rate:</a:t>
            </a:r>
            <a:r>
              <a:rPr lang="en-US" sz="1700" b="1" spc="-55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spc="-8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~150ms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(actual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from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CSV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generated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at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end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run).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521825" y="4605734"/>
            <a:ext cx="7661275" cy="5549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25"/>
              </a:spcBef>
            </a:pPr>
            <a:r>
              <a:rPr lang="en-US" sz="1700" b="1" spc="-100" noProof="0" dirty="0">
                <a:solidFill>
                  <a:srgbClr val="1D293B"/>
                </a:solidFill>
                <a:latin typeface="Arial"/>
                <a:cs typeface="Arial"/>
              </a:rPr>
              <a:t>Processing:</a:t>
            </a:r>
            <a:r>
              <a:rPr lang="en-US" sz="1700" b="1" spc="-50" noProof="0" dirty="0">
                <a:solidFill>
                  <a:srgbClr val="1D293B"/>
                </a:solidFill>
                <a:latin typeface="Arial"/>
                <a:cs typeface="Arial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</a:t>
            </a:r>
            <a:r>
              <a:rPr lang="en-US" sz="165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script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applies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trapezoidal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rule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approximate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consumption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from</a:t>
            </a:r>
            <a:r>
              <a:rPr lang="en-US" sz="165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power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data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adds</a:t>
            </a:r>
            <a:r>
              <a:rPr lang="en-US" sz="1650" spc="-6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it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5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JSONL.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9600" y="6019800"/>
            <a:ext cx="17068800" cy="3238500"/>
            <a:chOff x="609600" y="6019800"/>
            <a:chExt cx="17068800" cy="3238500"/>
          </a:xfrm>
        </p:grpSpPr>
        <p:sp>
          <p:nvSpPr>
            <p:cNvPr id="32" name="object 32"/>
            <p:cNvSpPr/>
            <p:nvPr/>
          </p:nvSpPr>
          <p:spPr>
            <a:xfrm>
              <a:off x="614362" y="6024562"/>
              <a:ext cx="17059275" cy="3228975"/>
            </a:xfrm>
            <a:custGeom>
              <a:avLst/>
              <a:gdLst/>
              <a:ahLst/>
              <a:cxnLst/>
              <a:rect l="l" t="t" r="r" b="b"/>
              <a:pathLst>
                <a:path w="17059275" h="3228975">
                  <a:moveTo>
                    <a:pt x="16992527" y="3228974"/>
                  </a:moveTo>
                  <a:lnTo>
                    <a:pt x="66746" y="3228974"/>
                  </a:lnTo>
                  <a:lnTo>
                    <a:pt x="62101" y="3228516"/>
                  </a:lnTo>
                  <a:lnTo>
                    <a:pt x="24240" y="3211367"/>
                  </a:lnTo>
                  <a:lnTo>
                    <a:pt x="2287" y="3176073"/>
                  </a:lnTo>
                  <a:lnTo>
                    <a:pt x="0" y="3162228"/>
                  </a:lnTo>
                  <a:lnTo>
                    <a:pt x="0" y="315753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16992527" y="0"/>
                  </a:lnTo>
                  <a:lnTo>
                    <a:pt x="17031423" y="14645"/>
                  </a:lnTo>
                  <a:lnTo>
                    <a:pt x="17055629" y="48432"/>
                  </a:lnTo>
                  <a:lnTo>
                    <a:pt x="17059274" y="66746"/>
                  </a:lnTo>
                  <a:lnTo>
                    <a:pt x="17059274" y="3162228"/>
                  </a:lnTo>
                  <a:lnTo>
                    <a:pt x="17044628" y="3201124"/>
                  </a:lnTo>
                  <a:lnTo>
                    <a:pt x="17010839" y="3225330"/>
                  </a:lnTo>
                  <a:lnTo>
                    <a:pt x="16997172" y="3228516"/>
                  </a:lnTo>
                  <a:lnTo>
                    <a:pt x="16992527" y="322897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14362" y="6024562"/>
              <a:ext cx="17059275" cy="3228975"/>
            </a:xfrm>
            <a:custGeom>
              <a:avLst/>
              <a:gdLst/>
              <a:ahLst/>
              <a:cxnLst/>
              <a:rect l="l" t="t" r="r" b="b"/>
              <a:pathLst>
                <a:path w="17059275" h="3228975">
                  <a:moveTo>
                    <a:pt x="0" y="315753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9" y="9433"/>
                  </a:lnTo>
                  <a:lnTo>
                    <a:pt x="39765" y="7232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16987837" y="0"/>
                  </a:lnTo>
                  <a:lnTo>
                    <a:pt x="16992527" y="0"/>
                  </a:lnTo>
                  <a:lnTo>
                    <a:pt x="16997172" y="457"/>
                  </a:lnTo>
                  <a:lnTo>
                    <a:pt x="17001772" y="1372"/>
                  </a:lnTo>
                  <a:lnTo>
                    <a:pt x="17006373" y="2286"/>
                  </a:lnTo>
                  <a:lnTo>
                    <a:pt x="17010839" y="3642"/>
                  </a:lnTo>
                  <a:lnTo>
                    <a:pt x="17015173" y="5437"/>
                  </a:lnTo>
                  <a:lnTo>
                    <a:pt x="17019506" y="7232"/>
                  </a:lnTo>
                  <a:lnTo>
                    <a:pt x="17049840" y="35648"/>
                  </a:lnTo>
                  <a:lnTo>
                    <a:pt x="17057901" y="57500"/>
                  </a:lnTo>
                  <a:lnTo>
                    <a:pt x="17058816" y="62100"/>
                  </a:lnTo>
                  <a:lnTo>
                    <a:pt x="17059274" y="66746"/>
                  </a:lnTo>
                  <a:lnTo>
                    <a:pt x="17059275" y="71437"/>
                  </a:lnTo>
                  <a:lnTo>
                    <a:pt x="17059275" y="3157537"/>
                  </a:lnTo>
                  <a:lnTo>
                    <a:pt x="17059274" y="3162228"/>
                  </a:lnTo>
                  <a:lnTo>
                    <a:pt x="17058815" y="3166873"/>
                  </a:lnTo>
                  <a:lnTo>
                    <a:pt x="17057900" y="3171474"/>
                  </a:lnTo>
                  <a:lnTo>
                    <a:pt x="17056986" y="3176073"/>
                  </a:lnTo>
                  <a:lnTo>
                    <a:pt x="17055629" y="3180540"/>
                  </a:lnTo>
                  <a:lnTo>
                    <a:pt x="17053834" y="3184874"/>
                  </a:lnTo>
                  <a:lnTo>
                    <a:pt x="17052039" y="3189207"/>
                  </a:lnTo>
                  <a:lnTo>
                    <a:pt x="17038350" y="3208050"/>
                  </a:lnTo>
                  <a:lnTo>
                    <a:pt x="17035033" y="3211367"/>
                  </a:lnTo>
                  <a:lnTo>
                    <a:pt x="16997172" y="3228516"/>
                  </a:lnTo>
                  <a:lnTo>
                    <a:pt x="16987837" y="3228975"/>
                  </a:lnTo>
                  <a:lnTo>
                    <a:pt x="71437" y="3228975"/>
                  </a:lnTo>
                  <a:lnTo>
                    <a:pt x="31748" y="3216934"/>
                  </a:lnTo>
                  <a:lnTo>
                    <a:pt x="12039" y="3197224"/>
                  </a:lnTo>
                  <a:lnTo>
                    <a:pt x="9433" y="3193324"/>
                  </a:lnTo>
                  <a:lnTo>
                    <a:pt x="0" y="3162228"/>
                  </a:lnTo>
                  <a:lnTo>
                    <a:pt x="0" y="315753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3125" y="5209381"/>
            <a:ext cx="11468735" cy="16471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750" spc="1060" noProof="0" dirty="0">
                <a:solidFill>
                  <a:srgbClr val="1D293B"/>
                </a:solidFill>
                <a:latin typeface="Segoe UI Symbol"/>
                <a:cs typeface="Segoe UI Symbol"/>
              </a:rPr>
              <a:t>⚡</a:t>
            </a:r>
            <a:r>
              <a:rPr lang="en-US" sz="1750" spc="-110" noProof="0" dirty="0">
                <a:solidFill>
                  <a:srgbClr val="1D293B"/>
                </a:solidFill>
                <a:latin typeface="Segoe UI Symbol"/>
                <a:cs typeface="Segoe UI Symbol"/>
              </a:rPr>
              <a:t> </a:t>
            </a:r>
            <a:r>
              <a:rPr lang="en-US" sz="1650" spc="-10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VRAM</a:t>
            </a:r>
            <a:r>
              <a:rPr lang="en-US" sz="16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power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is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a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significant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factor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4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LLM </a:t>
            </a:r>
            <a:r>
              <a:rPr lang="en-US" sz="165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inference.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1500" noProof="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lang="en-US" sz="1500" noProof="0" dirty="0">
              <a:latin typeface="Microsoft Sans Serif"/>
              <a:cs typeface="Microsoft Sans Serif"/>
            </a:endParaRPr>
          </a:p>
          <a:p>
            <a:pPr marL="5073015" algn="ctr">
              <a:lnSpc>
                <a:spcPct val="100000"/>
              </a:lnSpc>
            </a:pPr>
            <a:r>
              <a:rPr lang="en-US" sz="2550" b="1" spc="-215" noProof="0" dirty="0">
                <a:solidFill>
                  <a:srgbClr val="0E1729"/>
                </a:solidFill>
                <a:latin typeface="Arial"/>
                <a:cs typeface="Arial"/>
              </a:rPr>
              <a:t>JSONL</a:t>
            </a:r>
            <a:r>
              <a:rPr lang="en-US" sz="2550" b="1" spc="-1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50" b="1" spc="-125" noProof="0" dirty="0">
                <a:solidFill>
                  <a:srgbClr val="0E1729"/>
                </a:solidFill>
                <a:latin typeface="Arial"/>
                <a:cs typeface="Arial"/>
              </a:rPr>
              <a:t>Data</a:t>
            </a:r>
            <a:r>
              <a:rPr lang="en-US" sz="2550" b="1" spc="-1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50" b="1" spc="-125" noProof="0" dirty="0">
                <a:solidFill>
                  <a:srgbClr val="0E1729"/>
                </a:solidFill>
                <a:latin typeface="Arial"/>
                <a:cs typeface="Arial"/>
              </a:rPr>
              <a:t>Structure</a:t>
            </a:r>
            <a:endParaRPr lang="en-US" sz="2550" b="1" spc="-135" noProof="0" dirty="0">
              <a:solidFill>
                <a:srgbClr val="0E1729"/>
              </a:solidFill>
              <a:latin typeface="Arial"/>
              <a:cs typeface="Arial"/>
            </a:endParaRPr>
          </a:p>
          <a:p>
            <a:pPr marL="5073015" algn="ctr">
              <a:lnSpc>
                <a:spcPct val="100000"/>
              </a:lnSpc>
            </a:pPr>
            <a:r>
              <a:rPr lang="en-US" sz="165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Final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structure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comprising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four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main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parts,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finalized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at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stages.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71525" y="7019925"/>
            <a:ext cx="4076700" cy="1600200"/>
            <a:chOff x="771525" y="7019925"/>
            <a:chExt cx="4076700" cy="1600200"/>
          </a:xfrm>
        </p:grpSpPr>
        <p:sp>
          <p:nvSpPr>
            <p:cNvPr id="36" name="object 36"/>
            <p:cNvSpPr/>
            <p:nvPr/>
          </p:nvSpPr>
          <p:spPr>
            <a:xfrm>
              <a:off x="790574" y="7019925"/>
              <a:ext cx="4057650" cy="1600200"/>
            </a:xfrm>
            <a:custGeom>
              <a:avLst/>
              <a:gdLst/>
              <a:ahLst/>
              <a:cxnLst/>
              <a:rect l="l" t="t" r="r" b="b"/>
              <a:pathLst>
                <a:path w="4057650" h="1600200">
                  <a:moveTo>
                    <a:pt x="3986453" y="1600199"/>
                  </a:moveTo>
                  <a:lnTo>
                    <a:pt x="53397" y="1600199"/>
                  </a:lnTo>
                  <a:lnTo>
                    <a:pt x="49680" y="1599711"/>
                  </a:lnTo>
                  <a:lnTo>
                    <a:pt x="14085" y="1574343"/>
                  </a:lnTo>
                  <a:lnTo>
                    <a:pt x="366" y="1533957"/>
                  </a:lnTo>
                  <a:lnTo>
                    <a:pt x="0" y="1529002"/>
                  </a:lnTo>
                  <a:lnTo>
                    <a:pt x="0" y="1524000"/>
                  </a:lnTo>
                  <a:lnTo>
                    <a:pt x="0" y="71196"/>
                  </a:lnTo>
                  <a:lnTo>
                    <a:pt x="11716" y="29704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3986453" y="0"/>
                  </a:lnTo>
                  <a:lnTo>
                    <a:pt x="4027944" y="15620"/>
                  </a:lnTo>
                  <a:lnTo>
                    <a:pt x="4053763" y="51661"/>
                  </a:lnTo>
                  <a:lnTo>
                    <a:pt x="4057649" y="71196"/>
                  </a:lnTo>
                  <a:lnTo>
                    <a:pt x="4057649" y="1529002"/>
                  </a:lnTo>
                  <a:lnTo>
                    <a:pt x="4042028" y="1570493"/>
                  </a:lnTo>
                  <a:lnTo>
                    <a:pt x="4005987" y="1596313"/>
                  </a:lnTo>
                  <a:lnTo>
                    <a:pt x="3991408" y="1599711"/>
                  </a:lnTo>
                  <a:lnTo>
                    <a:pt x="3986453" y="16001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71525" y="7020202"/>
              <a:ext cx="70485" cy="1600200"/>
            </a:xfrm>
            <a:custGeom>
              <a:avLst/>
              <a:gdLst/>
              <a:ahLst/>
              <a:cxnLst/>
              <a:rect l="l" t="t" r="r" b="b"/>
              <a:pathLst>
                <a:path w="70484" h="1600200">
                  <a:moveTo>
                    <a:pt x="70450" y="1599644"/>
                  </a:moveTo>
                  <a:lnTo>
                    <a:pt x="33857" y="1587090"/>
                  </a:lnTo>
                  <a:lnTo>
                    <a:pt x="5800" y="1552881"/>
                  </a:lnTo>
                  <a:lnTo>
                    <a:pt x="0" y="15237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8"/>
                  </a:lnTo>
                  <a:lnTo>
                    <a:pt x="41000" y="46761"/>
                  </a:lnTo>
                  <a:lnTo>
                    <a:pt x="38099" y="75922"/>
                  </a:lnTo>
                  <a:lnTo>
                    <a:pt x="38099" y="1523722"/>
                  </a:lnTo>
                  <a:lnTo>
                    <a:pt x="44514" y="1566063"/>
                  </a:lnTo>
                  <a:lnTo>
                    <a:pt x="66287" y="1597988"/>
                  </a:lnTo>
                  <a:lnTo>
                    <a:pt x="70450" y="1599644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11225" y="7049298"/>
            <a:ext cx="1247140" cy="11798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78435" indent="-16637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178435" algn="l"/>
              </a:tabLst>
            </a:pPr>
            <a:r>
              <a:rPr lang="en-US" sz="1450" b="1" spc="-35" noProof="0" dirty="0">
                <a:solidFill>
                  <a:srgbClr val="1D40AF"/>
                </a:solidFill>
                <a:latin typeface="Arial"/>
                <a:cs typeface="Arial"/>
              </a:rPr>
              <a:t>Query</a:t>
            </a:r>
            <a:r>
              <a:rPr lang="en-US" sz="1450" b="1" spc="-6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450" b="1" spc="-20" noProof="0" dirty="0">
                <a:solidFill>
                  <a:srgbClr val="1D40AF"/>
                </a:solidFill>
                <a:latin typeface="Arial"/>
                <a:cs typeface="Arial"/>
              </a:rPr>
              <a:t>Info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1350" spc="-5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Stage</a:t>
            </a:r>
            <a:r>
              <a:rPr lang="en-US" sz="1350" spc="-50" noProof="0" dirty="0">
                <a:solidFill>
                  <a:srgbClr val="1C4ED8"/>
                </a:solidFill>
                <a:latin typeface="Georgia"/>
                <a:cs typeface="Georgia"/>
              </a:rPr>
              <a:t>:</a:t>
            </a:r>
            <a:r>
              <a:rPr lang="en-US" sz="1350" spc="15" noProof="0" dirty="0">
                <a:solidFill>
                  <a:srgbClr val="1C4ED8"/>
                </a:solidFill>
                <a:latin typeface="Georgia"/>
                <a:cs typeface="Georgia"/>
              </a:rPr>
              <a:t> </a:t>
            </a:r>
            <a:r>
              <a:rPr lang="en-US" sz="1350" spc="-1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Initial</a:t>
            </a:r>
            <a:endParaRPr lang="en-US" sz="135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830"/>
              </a:spcBef>
              <a:buChar char="•"/>
              <a:tabLst>
                <a:tab pos="139065" algn="l"/>
              </a:tabLst>
            </a:pP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text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540"/>
              </a:spcBef>
              <a:buChar char="•"/>
              <a:tabLst>
                <a:tab pos="139065" algn="l"/>
              </a:tabLst>
            </a:pP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Metadata</a:t>
            </a:r>
            <a:r>
              <a:rPr lang="en-US" sz="13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&amp;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IDs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000625" y="7019925"/>
            <a:ext cx="4067175" cy="1600200"/>
            <a:chOff x="5000625" y="7019925"/>
            <a:chExt cx="4067175" cy="1600200"/>
          </a:xfrm>
        </p:grpSpPr>
        <p:sp>
          <p:nvSpPr>
            <p:cNvPr id="40" name="object 40"/>
            <p:cNvSpPr/>
            <p:nvPr/>
          </p:nvSpPr>
          <p:spPr>
            <a:xfrm>
              <a:off x="5019674" y="7019925"/>
              <a:ext cx="4048125" cy="1600200"/>
            </a:xfrm>
            <a:custGeom>
              <a:avLst/>
              <a:gdLst/>
              <a:ahLst/>
              <a:cxnLst/>
              <a:rect l="l" t="t" r="r" b="b"/>
              <a:pathLst>
                <a:path w="4048125" h="1600200">
                  <a:moveTo>
                    <a:pt x="3976927" y="1600199"/>
                  </a:moveTo>
                  <a:lnTo>
                    <a:pt x="53397" y="1600199"/>
                  </a:lnTo>
                  <a:lnTo>
                    <a:pt x="49680" y="1599711"/>
                  </a:lnTo>
                  <a:lnTo>
                    <a:pt x="14084" y="1574343"/>
                  </a:lnTo>
                  <a:lnTo>
                    <a:pt x="365" y="1533957"/>
                  </a:lnTo>
                  <a:lnTo>
                    <a:pt x="0" y="1529002"/>
                  </a:lnTo>
                  <a:lnTo>
                    <a:pt x="0" y="1524000"/>
                  </a:lnTo>
                  <a:lnTo>
                    <a:pt x="0" y="71196"/>
                  </a:lnTo>
                  <a:lnTo>
                    <a:pt x="11716" y="29704"/>
                  </a:lnTo>
                  <a:lnTo>
                    <a:pt x="42319" y="2440"/>
                  </a:lnTo>
                  <a:lnTo>
                    <a:pt x="53397" y="0"/>
                  </a:lnTo>
                  <a:lnTo>
                    <a:pt x="3976927" y="0"/>
                  </a:lnTo>
                  <a:lnTo>
                    <a:pt x="4018418" y="15620"/>
                  </a:lnTo>
                  <a:lnTo>
                    <a:pt x="4044238" y="51661"/>
                  </a:lnTo>
                  <a:lnTo>
                    <a:pt x="4048125" y="71196"/>
                  </a:lnTo>
                  <a:lnTo>
                    <a:pt x="4048125" y="1529002"/>
                  </a:lnTo>
                  <a:lnTo>
                    <a:pt x="4032502" y="1570493"/>
                  </a:lnTo>
                  <a:lnTo>
                    <a:pt x="3996462" y="1596313"/>
                  </a:lnTo>
                  <a:lnTo>
                    <a:pt x="3981883" y="1599711"/>
                  </a:lnTo>
                  <a:lnTo>
                    <a:pt x="3976927" y="16001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000625" y="7020202"/>
              <a:ext cx="70485" cy="1600200"/>
            </a:xfrm>
            <a:custGeom>
              <a:avLst/>
              <a:gdLst/>
              <a:ahLst/>
              <a:cxnLst/>
              <a:rect l="l" t="t" r="r" b="b"/>
              <a:pathLst>
                <a:path w="70485" h="1600200">
                  <a:moveTo>
                    <a:pt x="70449" y="1599644"/>
                  </a:moveTo>
                  <a:lnTo>
                    <a:pt x="33857" y="1587090"/>
                  </a:lnTo>
                  <a:lnTo>
                    <a:pt x="5799" y="1552881"/>
                  </a:lnTo>
                  <a:lnTo>
                    <a:pt x="0" y="15237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6" y="1655"/>
                  </a:lnTo>
                  <a:lnTo>
                    <a:pt x="56951" y="9388"/>
                  </a:lnTo>
                  <a:lnTo>
                    <a:pt x="40999" y="46761"/>
                  </a:lnTo>
                  <a:lnTo>
                    <a:pt x="38099" y="75922"/>
                  </a:lnTo>
                  <a:lnTo>
                    <a:pt x="38099" y="1523722"/>
                  </a:lnTo>
                  <a:lnTo>
                    <a:pt x="44514" y="1566063"/>
                  </a:lnTo>
                  <a:lnTo>
                    <a:pt x="66286" y="1597988"/>
                  </a:lnTo>
                  <a:lnTo>
                    <a:pt x="70449" y="1599644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35562" y="7046994"/>
            <a:ext cx="1395730" cy="118173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12725" indent="-200025">
              <a:lnSpc>
                <a:spcPct val="100000"/>
              </a:lnSpc>
              <a:spcBef>
                <a:spcPts val="735"/>
              </a:spcBef>
              <a:buFont typeface="Georgia"/>
              <a:buAutoNum type="arabicPeriod" startAt="2"/>
              <a:tabLst>
                <a:tab pos="212725" algn="l"/>
              </a:tabLst>
            </a:pPr>
            <a:r>
              <a:rPr lang="en-US" sz="1450" b="1" spc="-70" noProof="0" dirty="0">
                <a:solidFill>
                  <a:srgbClr val="166533"/>
                </a:solidFill>
                <a:latin typeface="Arial"/>
                <a:cs typeface="Arial"/>
              </a:rPr>
              <a:t>Ground</a:t>
            </a:r>
            <a:r>
              <a:rPr lang="en-US" sz="1450" b="1" spc="-45" noProof="0" dirty="0">
                <a:solidFill>
                  <a:srgbClr val="166533"/>
                </a:solidFill>
                <a:latin typeface="Arial"/>
                <a:cs typeface="Arial"/>
              </a:rPr>
              <a:t> </a:t>
            </a:r>
            <a:r>
              <a:rPr lang="en-US" sz="1450" b="1" spc="-20" noProof="0" dirty="0">
                <a:solidFill>
                  <a:srgbClr val="166533"/>
                </a:solidFill>
                <a:latin typeface="Arial"/>
                <a:cs typeface="Arial"/>
              </a:rPr>
              <a:t>Truth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1350" spc="-5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Stage</a:t>
            </a:r>
            <a:r>
              <a:rPr lang="en-US" sz="1350" spc="-50" noProof="0" dirty="0">
                <a:solidFill>
                  <a:srgbClr val="15803C"/>
                </a:solidFill>
                <a:latin typeface="Georgia"/>
                <a:cs typeface="Georgia"/>
              </a:rPr>
              <a:t>:</a:t>
            </a:r>
            <a:r>
              <a:rPr lang="en-US" sz="1350" spc="15" noProof="0" dirty="0">
                <a:solidFill>
                  <a:srgbClr val="15803C"/>
                </a:solidFill>
                <a:latin typeface="Georgia"/>
                <a:cs typeface="Georgia"/>
              </a:rPr>
              <a:t> </a:t>
            </a:r>
            <a:r>
              <a:rPr lang="en-US" sz="1350" spc="-1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Initial</a:t>
            </a:r>
            <a:endParaRPr lang="en-US" sz="135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830"/>
              </a:spcBef>
              <a:buChar char="•"/>
              <a:tabLst>
                <a:tab pos="139065" algn="l"/>
              </a:tabLst>
            </a:pP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Expected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answer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540"/>
              </a:spcBef>
              <a:buChar char="•"/>
              <a:tabLst>
                <a:tab pos="139065" algn="l"/>
              </a:tabLst>
            </a:pP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Correct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options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220200" y="7019925"/>
            <a:ext cx="4076700" cy="1600200"/>
            <a:chOff x="9220200" y="7019925"/>
            <a:chExt cx="4076700" cy="1600200"/>
          </a:xfrm>
        </p:grpSpPr>
        <p:sp>
          <p:nvSpPr>
            <p:cNvPr id="44" name="object 44"/>
            <p:cNvSpPr/>
            <p:nvPr/>
          </p:nvSpPr>
          <p:spPr>
            <a:xfrm>
              <a:off x="9239249" y="7019925"/>
              <a:ext cx="4057650" cy="1600200"/>
            </a:xfrm>
            <a:custGeom>
              <a:avLst/>
              <a:gdLst/>
              <a:ahLst/>
              <a:cxnLst/>
              <a:rect l="l" t="t" r="r" b="b"/>
              <a:pathLst>
                <a:path w="4057650" h="1600200">
                  <a:moveTo>
                    <a:pt x="3986453" y="1600199"/>
                  </a:moveTo>
                  <a:lnTo>
                    <a:pt x="53397" y="1600199"/>
                  </a:lnTo>
                  <a:lnTo>
                    <a:pt x="49680" y="1599711"/>
                  </a:lnTo>
                  <a:lnTo>
                    <a:pt x="14084" y="1574343"/>
                  </a:lnTo>
                  <a:lnTo>
                    <a:pt x="365" y="1533957"/>
                  </a:lnTo>
                  <a:lnTo>
                    <a:pt x="0" y="1529002"/>
                  </a:lnTo>
                  <a:lnTo>
                    <a:pt x="0" y="1524000"/>
                  </a:lnTo>
                  <a:lnTo>
                    <a:pt x="0" y="71196"/>
                  </a:lnTo>
                  <a:lnTo>
                    <a:pt x="11715" y="29704"/>
                  </a:lnTo>
                  <a:lnTo>
                    <a:pt x="42319" y="2440"/>
                  </a:lnTo>
                  <a:lnTo>
                    <a:pt x="53397" y="0"/>
                  </a:lnTo>
                  <a:lnTo>
                    <a:pt x="3986453" y="0"/>
                  </a:lnTo>
                  <a:lnTo>
                    <a:pt x="4027943" y="15620"/>
                  </a:lnTo>
                  <a:lnTo>
                    <a:pt x="4053762" y="51661"/>
                  </a:lnTo>
                  <a:lnTo>
                    <a:pt x="4057650" y="71196"/>
                  </a:lnTo>
                  <a:lnTo>
                    <a:pt x="4057650" y="1529002"/>
                  </a:lnTo>
                  <a:lnTo>
                    <a:pt x="4042027" y="1570493"/>
                  </a:lnTo>
                  <a:lnTo>
                    <a:pt x="4005986" y="1596313"/>
                  </a:lnTo>
                  <a:lnTo>
                    <a:pt x="3991407" y="1599711"/>
                  </a:lnTo>
                  <a:lnTo>
                    <a:pt x="3986453" y="1600199"/>
                  </a:lnTo>
                  <a:close/>
                </a:path>
              </a:pathLst>
            </a:custGeom>
            <a:solidFill>
              <a:srgbClr val="F2E7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9220200" y="7020202"/>
              <a:ext cx="70485" cy="1600200"/>
            </a:xfrm>
            <a:custGeom>
              <a:avLst/>
              <a:gdLst/>
              <a:ahLst/>
              <a:cxnLst/>
              <a:rect l="l" t="t" r="r" b="b"/>
              <a:pathLst>
                <a:path w="70484" h="1600200">
                  <a:moveTo>
                    <a:pt x="70448" y="1599644"/>
                  </a:moveTo>
                  <a:lnTo>
                    <a:pt x="33856" y="1587090"/>
                  </a:lnTo>
                  <a:lnTo>
                    <a:pt x="5799" y="1552881"/>
                  </a:lnTo>
                  <a:lnTo>
                    <a:pt x="0" y="15237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7" y="0"/>
                  </a:lnTo>
                  <a:lnTo>
                    <a:pt x="66286" y="1655"/>
                  </a:lnTo>
                  <a:lnTo>
                    <a:pt x="56951" y="9388"/>
                  </a:lnTo>
                  <a:lnTo>
                    <a:pt x="40999" y="46761"/>
                  </a:lnTo>
                  <a:lnTo>
                    <a:pt x="38099" y="75922"/>
                  </a:lnTo>
                  <a:lnTo>
                    <a:pt x="38099" y="1523722"/>
                  </a:lnTo>
                  <a:lnTo>
                    <a:pt x="44514" y="1566063"/>
                  </a:lnTo>
                  <a:lnTo>
                    <a:pt x="66286" y="1597988"/>
                  </a:lnTo>
                  <a:lnTo>
                    <a:pt x="70448" y="1599644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359900" y="7039912"/>
            <a:ext cx="1615440" cy="11887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12090" indent="-199390">
              <a:lnSpc>
                <a:spcPct val="100000"/>
              </a:lnSpc>
              <a:spcBef>
                <a:spcPts val="740"/>
              </a:spcBef>
              <a:buSzPct val="96666"/>
              <a:buAutoNum type="arabicPeriod" startAt="3"/>
              <a:tabLst>
                <a:tab pos="212090" algn="l"/>
              </a:tabLst>
            </a:pPr>
            <a:r>
              <a:rPr lang="en-US" sz="1500" b="1" spc="-65" noProof="0" dirty="0">
                <a:solidFill>
                  <a:srgbClr val="6A20A7"/>
                </a:solidFill>
                <a:latin typeface="Arial"/>
                <a:cs typeface="Arial"/>
              </a:rPr>
              <a:t>AI</a:t>
            </a:r>
            <a:r>
              <a:rPr lang="en-US" sz="1500" b="1" spc="-90" noProof="0" dirty="0">
                <a:solidFill>
                  <a:srgbClr val="6A20A7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6A20A7"/>
                </a:solidFill>
                <a:latin typeface="Arial"/>
                <a:cs typeface="Arial"/>
              </a:rPr>
              <a:t>Prediction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300" spc="-2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Stage</a:t>
            </a:r>
            <a:r>
              <a:rPr lang="en-US" sz="1350" spc="-2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:</a:t>
            </a:r>
            <a:r>
              <a:rPr lang="en-US" sz="1350" spc="2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Post</a:t>
            </a:r>
            <a:r>
              <a:rPr lang="en-US" sz="135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-</a:t>
            </a:r>
            <a:r>
              <a:rPr lang="en-US" sz="130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Inference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830"/>
              </a:spcBef>
              <a:buChar char="•"/>
              <a:tabLst>
                <a:tab pos="139065" algn="l"/>
              </a:tabLst>
            </a:pP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Model</a:t>
            </a:r>
            <a:r>
              <a:rPr lang="en-US" sz="13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responses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540"/>
              </a:spcBef>
              <a:buChar char="•"/>
              <a:tabLst>
                <a:tab pos="139065" algn="l"/>
              </a:tabLst>
            </a:pPr>
            <a:r>
              <a:rPr lang="en-US" sz="13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Routing 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decisions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3449300" y="7019925"/>
            <a:ext cx="4067175" cy="1600200"/>
            <a:chOff x="13449300" y="7019925"/>
            <a:chExt cx="4067175" cy="1600200"/>
          </a:xfrm>
        </p:grpSpPr>
        <p:sp>
          <p:nvSpPr>
            <p:cNvPr id="48" name="object 48"/>
            <p:cNvSpPr/>
            <p:nvPr/>
          </p:nvSpPr>
          <p:spPr>
            <a:xfrm>
              <a:off x="13468349" y="7019925"/>
              <a:ext cx="4048125" cy="1600200"/>
            </a:xfrm>
            <a:custGeom>
              <a:avLst/>
              <a:gdLst/>
              <a:ahLst/>
              <a:cxnLst/>
              <a:rect l="l" t="t" r="r" b="b"/>
              <a:pathLst>
                <a:path w="4048125" h="1600200">
                  <a:moveTo>
                    <a:pt x="3976928" y="1600199"/>
                  </a:moveTo>
                  <a:lnTo>
                    <a:pt x="53397" y="1600199"/>
                  </a:lnTo>
                  <a:lnTo>
                    <a:pt x="49680" y="1599711"/>
                  </a:lnTo>
                  <a:lnTo>
                    <a:pt x="14083" y="1574343"/>
                  </a:lnTo>
                  <a:lnTo>
                    <a:pt x="366" y="1533957"/>
                  </a:lnTo>
                  <a:lnTo>
                    <a:pt x="0" y="1529002"/>
                  </a:lnTo>
                  <a:lnTo>
                    <a:pt x="0" y="1524000"/>
                  </a:lnTo>
                  <a:lnTo>
                    <a:pt x="0" y="71196"/>
                  </a:lnTo>
                  <a:lnTo>
                    <a:pt x="11715" y="29704"/>
                  </a:lnTo>
                  <a:lnTo>
                    <a:pt x="42319" y="2440"/>
                  </a:lnTo>
                  <a:lnTo>
                    <a:pt x="53397" y="0"/>
                  </a:lnTo>
                  <a:lnTo>
                    <a:pt x="3976928" y="0"/>
                  </a:lnTo>
                  <a:lnTo>
                    <a:pt x="4018417" y="15620"/>
                  </a:lnTo>
                  <a:lnTo>
                    <a:pt x="4044236" y="51661"/>
                  </a:lnTo>
                  <a:lnTo>
                    <a:pt x="4048124" y="71196"/>
                  </a:lnTo>
                  <a:lnTo>
                    <a:pt x="4048124" y="1529002"/>
                  </a:lnTo>
                  <a:lnTo>
                    <a:pt x="4032502" y="1570493"/>
                  </a:lnTo>
                  <a:lnTo>
                    <a:pt x="3996460" y="1596313"/>
                  </a:lnTo>
                  <a:lnTo>
                    <a:pt x="3981882" y="1599711"/>
                  </a:lnTo>
                  <a:lnTo>
                    <a:pt x="3976928" y="1600199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49300" y="7020202"/>
              <a:ext cx="70485" cy="1600200"/>
            </a:xfrm>
            <a:custGeom>
              <a:avLst/>
              <a:gdLst/>
              <a:ahLst/>
              <a:cxnLst/>
              <a:rect l="l" t="t" r="r" b="b"/>
              <a:pathLst>
                <a:path w="70484" h="1600200">
                  <a:moveTo>
                    <a:pt x="70450" y="1599644"/>
                  </a:moveTo>
                  <a:lnTo>
                    <a:pt x="33854" y="1587091"/>
                  </a:lnTo>
                  <a:lnTo>
                    <a:pt x="5798" y="1552881"/>
                  </a:lnTo>
                  <a:lnTo>
                    <a:pt x="0" y="1523722"/>
                  </a:lnTo>
                  <a:lnTo>
                    <a:pt x="0" y="75922"/>
                  </a:lnTo>
                  <a:lnTo>
                    <a:pt x="12828" y="33579"/>
                  </a:lnTo>
                  <a:lnTo>
                    <a:pt x="47036" y="5522"/>
                  </a:lnTo>
                  <a:lnTo>
                    <a:pt x="70449" y="0"/>
                  </a:lnTo>
                  <a:lnTo>
                    <a:pt x="66286" y="1655"/>
                  </a:lnTo>
                  <a:lnTo>
                    <a:pt x="56948" y="9388"/>
                  </a:lnTo>
                  <a:lnTo>
                    <a:pt x="40998" y="46761"/>
                  </a:lnTo>
                  <a:lnTo>
                    <a:pt x="38099" y="75922"/>
                  </a:lnTo>
                  <a:lnTo>
                    <a:pt x="38099" y="1523722"/>
                  </a:lnTo>
                  <a:lnTo>
                    <a:pt x="44512" y="1566063"/>
                  </a:lnTo>
                  <a:lnTo>
                    <a:pt x="66286" y="1597988"/>
                  </a:lnTo>
                  <a:lnTo>
                    <a:pt x="70450" y="1599644"/>
                  </a:lnTo>
                  <a:close/>
                </a:path>
              </a:pathLst>
            </a:custGeom>
            <a:solidFill>
              <a:srgbClr val="F9731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3584237" y="7049298"/>
            <a:ext cx="1736725" cy="14465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14629" indent="-201930">
              <a:lnSpc>
                <a:spcPct val="100000"/>
              </a:lnSpc>
              <a:spcBef>
                <a:spcPts val="715"/>
              </a:spcBef>
              <a:buFont typeface="Arial Black"/>
              <a:buAutoNum type="arabicPeriod" startAt="4"/>
              <a:tabLst>
                <a:tab pos="214629" algn="l"/>
              </a:tabLst>
            </a:pPr>
            <a:r>
              <a:rPr lang="en-US" sz="1450" b="1" spc="-10" noProof="0" dirty="0">
                <a:solidFill>
                  <a:srgbClr val="993312"/>
                </a:solidFill>
                <a:latin typeface="Arial"/>
                <a:cs typeface="Arial"/>
              </a:rPr>
              <a:t>Performance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1350" spc="-4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Stage:</a:t>
            </a:r>
            <a:r>
              <a:rPr lang="en-US" sz="1350" spc="-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350" spc="-2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Post-</a:t>
            </a:r>
            <a:r>
              <a:rPr lang="en-US" sz="1350" spc="-3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Processing</a:t>
            </a:r>
            <a:endParaRPr lang="en-US" sz="135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830"/>
              </a:spcBef>
              <a:buChar char="•"/>
              <a:tabLst>
                <a:tab pos="139065" algn="l"/>
              </a:tabLst>
            </a:pPr>
            <a:r>
              <a:rPr lang="en-US" sz="130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GPU</a:t>
            </a:r>
            <a:r>
              <a:rPr lang="en-US" sz="130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&amp;</a:t>
            </a: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CPU</a:t>
            </a: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Power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540"/>
              </a:spcBef>
              <a:buChar char="•"/>
              <a:tabLst>
                <a:tab pos="139065" algn="l"/>
              </a:tabLst>
            </a:pPr>
            <a:r>
              <a:rPr lang="en-US" sz="13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3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Energy</a:t>
            </a:r>
            <a:endParaRPr lang="en-US" sz="1300" noProof="0" dirty="0">
              <a:latin typeface="Microsoft Sans Serif"/>
              <a:cs typeface="Microsoft Sans Serif"/>
            </a:endParaRPr>
          </a:p>
          <a:p>
            <a:pPr marL="139065" lvl="1" indent="-126364">
              <a:lnSpc>
                <a:spcPct val="100000"/>
              </a:lnSpc>
              <a:spcBef>
                <a:spcPts val="540"/>
              </a:spcBef>
              <a:buChar char="•"/>
              <a:tabLst>
                <a:tab pos="139065" algn="l"/>
              </a:tabLst>
            </a:pPr>
            <a:r>
              <a:rPr lang="en-US" sz="13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Timestamps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915150" y="8772525"/>
            <a:ext cx="2085975" cy="304800"/>
          </a:xfrm>
          <a:custGeom>
            <a:avLst/>
            <a:gdLst/>
            <a:ahLst/>
            <a:cxnLst/>
            <a:rect l="l" t="t" r="r" b="b"/>
            <a:pathLst>
              <a:path w="2085975" h="304800">
                <a:moveTo>
                  <a:pt x="2052927" y="304799"/>
                </a:moveTo>
                <a:lnTo>
                  <a:pt x="33048" y="304799"/>
                </a:lnTo>
                <a:lnTo>
                  <a:pt x="28186" y="303832"/>
                </a:lnTo>
                <a:lnTo>
                  <a:pt x="966" y="276611"/>
                </a:lnTo>
                <a:lnTo>
                  <a:pt x="0" y="271752"/>
                </a:lnTo>
                <a:lnTo>
                  <a:pt x="0" y="266700"/>
                </a:lnTo>
                <a:lnTo>
                  <a:pt x="0" y="33047"/>
                </a:lnTo>
                <a:lnTo>
                  <a:pt x="28186" y="966"/>
                </a:lnTo>
                <a:lnTo>
                  <a:pt x="33048" y="0"/>
                </a:lnTo>
                <a:lnTo>
                  <a:pt x="2052927" y="0"/>
                </a:lnTo>
                <a:lnTo>
                  <a:pt x="2085008" y="28186"/>
                </a:lnTo>
                <a:lnTo>
                  <a:pt x="2085975" y="33047"/>
                </a:lnTo>
                <a:lnTo>
                  <a:pt x="2085975" y="271752"/>
                </a:lnTo>
                <a:lnTo>
                  <a:pt x="2057787" y="303832"/>
                </a:lnTo>
                <a:lnTo>
                  <a:pt x="2052927" y="304799"/>
                </a:lnTo>
                <a:close/>
              </a:path>
            </a:pathLst>
          </a:custGeom>
          <a:solidFill>
            <a:srgbClr val="E2E7F0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2" name="object 52"/>
          <p:cNvSpPr txBox="1"/>
          <p:nvPr/>
        </p:nvSpPr>
        <p:spPr>
          <a:xfrm>
            <a:off x="7012731" y="8799572"/>
            <a:ext cx="1888489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System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receives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Parts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1-</a:t>
            </a:r>
            <a:r>
              <a:rPr lang="en-US" sz="130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2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9193212" y="8772525"/>
            <a:ext cx="2179955" cy="304800"/>
            <a:chOff x="9193212" y="8772525"/>
            <a:chExt cx="2179955" cy="304800"/>
          </a:xfrm>
        </p:grpSpPr>
        <p:sp>
          <p:nvSpPr>
            <p:cNvPr id="54" name="object 54"/>
            <p:cNvSpPr/>
            <p:nvPr/>
          </p:nvSpPr>
          <p:spPr>
            <a:xfrm>
              <a:off x="9193212" y="8869362"/>
              <a:ext cx="111125" cy="111125"/>
            </a:xfrm>
            <a:custGeom>
              <a:avLst/>
              <a:gdLst/>
              <a:ahLst/>
              <a:cxnLst/>
              <a:rect l="l" t="t" r="r" b="b"/>
              <a:pathLst>
                <a:path w="111125" h="111125">
                  <a:moveTo>
                    <a:pt x="0" y="55562"/>
                  </a:moveTo>
                  <a:lnTo>
                    <a:pt x="111125" y="55562"/>
                  </a:lnTo>
                </a:path>
                <a:path w="111125" h="111125">
                  <a:moveTo>
                    <a:pt x="55562" y="0"/>
                  </a:moveTo>
                  <a:lnTo>
                    <a:pt x="111125" y="55562"/>
                  </a:lnTo>
                  <a:lnTo>
                    <a:pt x="55562" y="111125"/>
                  </a:lnTo>
                </a:path>
              </a:pathLst>
            </a:custGeom>
            <a:ln w="15875">
              <a:solidFill>
                <a:srgbClr val="64738B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9496424" y="8772525"/>
              <a:ext cx="1876425" cy="304800"/>
            </a:xfrm>
            <a:custGeom>
              <a:avLst/>
              <a:gdLst/>
              <a:ahLst/>
              <a:cxnLst/>
              <a:rect l="l" t="t" r="r" b="b"/>
              <a:pathLst>
                <a:path w="1876425" h="304800">
                  <a:moveTo>
                    <a:pt x="1843377" y="304799"/>
                  </a:moveTo>
                  <a:lnTo>
                    <a:pt x="33048" y="304799"/>
                  </a:lnTo>
                  <a:lnTo>
                    <a:pt x="28186" y="303832"/>
                  </a:lnTo>
                  <a:lnTo>
                    <a:pt x="966" y="276611"/>
                  </a:lnTo>
                  <a:lnTo>
                    <a:pt x="0" y="271752"/>
                  </a:lnTo>
                  <a:lnTo>
                    <a:pt x="0" y="2667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8" y="0"/>
                  </a:lnTo>
                  <a:lnTo>
                    <a:pt x="1843377" y="0"/>
                  </a:lnTo>
                  <a:lnTo>
                    <a:pt x="1875456" y="28186"/>
                  </a:lnTo>
                  <a:lnTo>
                    <a:pt x="1876424" y="33047"/>
                  </a:lnTo>
                  <a:lnTo>
                    <a:pt x="1876424" y="271752"/>
                  </a:lnTo>
                  <a:lnTo>
                    <a:pt x="1848236" y="303832"/>
                  </a:lnTo>
                  <a:lnTo>
                    <a:pt x="1843377" y="304799"/>
                  </a:lnTo>
                  <a:close/>
                </a:path>
              </a:pathLst>
            </a:custGeom>
            <a:solidFill>
              <a:srgbClr val="E2E7F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9599662" y="8799572"/>
            <a:ext cx="1675764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System</a:t>
            </a:r>
            <a:r>
              <a:rPr lang="en-US" sz="13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adds</a:t>
            </a:r>
            <a:r>
              <a:rPr lang="en-US" sz="13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Parts</a:t>
            </a:r>
            <a:r>
              <a:rPr lang="en-US" sz="13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3-</a:t>
            </a:r>
            <a:r>
              <a:rPr lang="en-US" sz="1300" spc="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4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14343" y="9390260"/>
            <a:ext cx="4659630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500" spc="-4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Software</a:t>
            </a:r>
            <a:r>
              <a:rPr lang="en-US" sz="1550" spc="-45" noProof="0" dirty="0">
                <a:solidFill>
                  <a:srgbClr val="9CA2AF"/>
                </a:solidFill>
                <a:latin typeface="Verdana"/>
                <a:cs typeface="Verdana"/>
              </a:rPr>
              <a:t>-</a:t>
            </a:r>
            <a:r>
              <a:rPr lang="en-US" sz="1500" spc="-6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500" spc="-3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4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1500" spc="-3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Monitoring</a:t>
            </a:r>
            <a:r>
              <a:rPr lang="en-US" sz="1500" spc="-3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on</a:t>
            </a:r>
            <a:r>
              <a:rPr lang="en-US" sz="1500" spc="-3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 Windows </a:t>
            </a:r>
            <a:r>
              <a:rPr lang="en-US" sz="1500" spc="-25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Systems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6A810-ECDA-6C33-DEFE-692DCF9F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9">
            <a:extLst>
              <a:ext uri="{FF2B5EF4-FFF2-40B4-BE49-F238E27FC236}">
                <a16:creationId xmlns:a16="http://schemas.microsoft.com/office/drawing/2014/main" id="{121FD798-73C5-3E17-592E-A7FD77AC2C7A}"/>
              </a:ext>
            </a:extLst>
          </p:cNvPr>
          <p:cNvSpPr/>
          <p:nvPr/>
        </p:nvSpPr>
        <p:spPr>
          <a:xfrm>
            <a:off x="636430" y="586146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36085" y="457199"/>
                </a:moveTo>
                <a:lnTo>
                  <a:pt x="221112" y="457199"/>
                </a:lnTo>
                <a:lnTo>
                  <a:pt x="213643" y="456833"/>
                </a:lnTo>
                <a:lnTo>
                  <a:pt x="169405" y="449529"/>
                </a:lnTo>
                <a:lnTo>
                  <a:pt x="127439" y="433736"/>
                </a:lnTo>
                <a:lnTo>
                  <a:pt x="89363" y="410059"/>
                </a:lnTo>
                <a:lnTo>
                  <a:pt x="56638" y="379409"/>
                </a:lnTo>
                <a:lnTo>
                  <a:pt x="30520" y="342963"/>
                </a:lnTo>
                <a:lnTo>
                  <a:pt x="12015" y="302123"/>
                </a:lnTo>
                <a:lnTo>
                  <a:pt x="1833" y="258457"/>
                </a:lnTo>
                <a:lnTo>
                  <a:pt x="0" y="236086"/>
                </a:lnTo>
                <a:lnTo>
                  <a:pt x="0" y="221112"/>
                </a:lnTo>
                <a:lnTo>
                  <a:pt x="5851" y="176659"/>
                </a:lnTo>
                <a:lnTo>
                  <a:pt x="20264" y="134201"/>
                </a:lnTo>
                <a:lnTo>
                  <a:pt x="42683" y="95371"/>
                </a:lnTo>
                <a:lnTo>
                  <a:pt x="72248" y="61661"/>
                </a:lnTo>
                <a:lnTo>
                  <a:pt x="107820" y="34366"/>
                </a:lnTo>
                <a:lnTo>
                  <a:pt x="148032" y="14535"/>
                </a:lnTo>
                <a:lnTo>
                  <a:pt x="191344" y="2931"/>
                </a:lnTo>
                <a:lnTo>
                  <a:pt x="221112" y="0"/>
                </a:lnTo>
                <a:lnTo>
                  <a:pt x="236085" y="0"/>
                </a:lnTo>
                <a:lnTo>
                  <a:pt x="280538" y="5852"/>
                </a:lnTo>
                <a:lnTo>
                  <a:pt x="322996" y="20266"/>
                </a:lnTo>
                <a:lnTo>
                  <a:pt x="361825" y="42685"/>
                </a:lnTo>
                <a:lnTo>
                  <a:pt x="395537" y="72249"/>
                </a:lnTo>
                <a:lnTo>
                  <a:pt x="422831" y="107821"/>
                </a:lnTo>
                <a:lnTo>
                  <a:pt x="442662" y="148035"/>
                </a:lnTo>
                <a:lnTo>
                  <a:pt x="454266" y="191345"/>
                </a:lnTo>
                <a:lnTo>
                  <a:pt x="457199" y="221112"/>
                </a:lnTo>
                <a:lnTo>
                  <a:pt x="457199" y="228599"/>
                </a:lnTo>
                <a:lnTo>
                  <a:pt x="457199" y="236086"/>
                </a:lnTo>
                <a:lnTo>
                  <a:pt x="451345" y="280540"/>
                </a:lnTo>
                <a:lnTo>
                  <a:pt x="436931" y="322998"/>
                </a:lnTo>
                <a:lnTo>
                  <a:pt x="414510" y="361828"/>
                </a:lnTo>
                <a:lnTo>
                  <a:pt x="384949" y="395538"/>
                </a:lnTo>
                <a:lnTo>
                  <a:pt x="349375" y="422833"/>
                </a:lnTo>
                <a:lnTo>
                  <a:pt x="309161" y="442663"/>
                </a:lnTo>
                <a:lnTo>
                  <a:pt x="265852" y="454267"/>
                </a:lnTo>
                <a:lnTo>
                  <a:pt x="243555" y="456833"/>
                </a:lnTo>
                <a:lnTo>
                  <a:pt x="236085" y="457199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16FDF459-E357-0491-B19C-48A6527D18FD}"/>
              </a:ext>
            </a:extLst>
          </p:cNvPr>
          <p:cNvSpPr/>
          <p:nvPr/>
        </p:nvSpPr>
        <p:spPr>
          <a:xfrm>
            <a:off x="609600" y="2171700"/>
            <a:ext cx="8305800" cy="324819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57" name="object 5">
            <a:extLst>
              <a:ext uri="{FF2B5EF4-FFF2-40B4-BE49-F238E27FC236}">
                <a16:creationId xmlns:a16="http://schemas.microsoft.com/office/drawing/2014/main" id="{DA9ED15F-918E-F3F1-13DC-034ACE20E1CD}"/>
              </a:ext>
            </a:extLst>
          </p:cNvPr>
          <p:cNvSpPr/>
          <p:nvPr/>
        </p:nvSpPr>
        <p:spPr>
          <a:xfrm>
            <a:off x="865030" y="4405312"/>
            <a:ext cx="6983569" cy="738187"/>
          </a:xfrm>
          <a:custGeom>
            <a:avLst/>
            <a:gdLst/>
            <a:ahLst/>
            <a:cxnLst/>
            <a:rect l="l" t="t" r="r" b="b"/>
            <a:pathLst>
              <a:path w="3105150" h="419100">
                <a:moveTo>
                  <a:pt x="2998355" y="419099"/>
                </a:moveTo>
                <a:lnTo>
                  <a:pt x="106794" y="419099"/>
                </a:lnTo>
                <a:lnTo>
                  <a:pt x="99362" y="418367"/>
                </a:lnTo>
                <a:lnTo>
                  <a:pt x="57038" y="404006"/>
                </a:lnTo>
                <a:lnTo>
                  <a:pt x="23432" y="374541"/>
                </a:lnTo>
                <a:lnTo>
                  <a:pt x="3660" y="334459"/>
                </a:lnTo>
                <a:lnTo>
                  <a:pt x="0" y="312305"/>
                </a:lnTo>
                <a:lnTo>
                  <a:pt x="0" y="304800"/>
                </a:lnTo>
                <a:lnTo>
                  <a:pt x="0" y="106795"/>
                </a:lnTo>
                <a:lnTo>
                  <a:pt x="11572" y="63625"/>
                </a:lnTo>
                <a:lnTo>
                  <a:pt x="38784" y="28170"/>
                </a:lnTo>
                <a:lnTo>
                  <a:pt x="77493" y="5828"/>
                </a:lnTo>
                <a:lnTo>
                  <a:pt x="106794" y="0"/>
                </a:lnTo>
                <a:lnTo>
                  <a:pt x="2998355" y="0"/>
                </a:lnTo>
                <a:lnTo>
                  <a:pt x="3041523" y="11572"/>
                </a:lnTo>
                <a:lnTo>
                  <a:pt x="3076978" y="38784"/>
                </a:lnTo>
                <a:lnTo>
                  <a:pt x="3099321" y="77492"/>
                </a:lnTo>
                <a:lnTo>
                  <a:pt x="3105150" y="106795"/>
                </a:lnTo>
                <a:lnTo>
                  <a:pt x="3105150" y="312305"/>
                </a:lnTo>
                <a:lnTo>
                  <a:pt x="3093577" y="355473"/>
                </a:lnTo>
                <a:lnTo>
                  <a:pt x="3066365" y="390928"/>
                </a:lnTo>
                <a:lnTo>
                  <a:pt x="3027656" y="413271"/>
                </a:lnTo>
                <a:lnTo>
                  <a:pt x="3005787" y="418367"/>
                </a:lnTo>
                <a:lnTo>
                  <a:pt x="2998355" y="419099"/>
                </a:lnTo>
                <a:close/>
              </a:path>
            </a:pathLst>
          </a:custGeom>
          <a:solidFill>
            <a:srgbClr val="0D9487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02E28B2-BEBC-B4B4-367C-7E0A84650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9394825" cy="1401094"/>
          </a:xfrm>
          <a:prstGeom prst="rect">
            <a:avLst/>
          </a:prstGeom>
        </p:spPr>
        <p:txBody>
          <a:bodyPr vert="horz" wrap="square" lIns="0" tIns="76904" rIns="0" bIns="0" rtlCol="0">
            <a:spAutoFit/>
          </a:bodyPr>
          <a:lstStyle/>
          <a:p>
            <a:pPr marL="125095" algn="l">
              <a:lnSpc>
                <a:spcPct val="100000"/>
              </a:lnSpc>
              <a:spcBef>
                <a:spcPts val="90"/>
              </a:spcBef>
            </a:pPr>
            <a:r>
              <a:rPr lang="en-US" sz="6100" spc="-370" noProof="0" dirty="0">
                <a:latin typeface="Arial" panose="020B0604020202020204" pitchFamily="34" charset="0"/>
                <a:cs typeface="Arial" panose="020B0604020202020204" pitchFamily="34" charset="0"/>
              </a:rPr>
              <a:t>V4-V6: Core Framework</a:t>
            </a:r>
            <a:br>
              <a:rPr lang="en-US" sz="6100" spc="-370" noProof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b="0" noProof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500" b="0" dirty="0">
                <a:solidFill>
                  <a:srgbClr val="606C7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Instructions inner works</a:t>
            </a:r>
            <a:endParaRPr lang="en-US" sz="2500" noProof="0" dirty="0">
              <a:solidFill>
                <a:srgbClr val="606C7E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BE70B1-5848-E8DC-9511-D3B1E07F5EC7}"/>
              </a:ext>
            </a:extLst>
          </p:cNvPr>
          <p:cNvSpPr txBox="1"/>
          <p:nvPr/>
        </p:nvSpPr>
        <p:spPr>
          <a:xfrm>
            <a:off x="835025" y="2132012"/>
            <a:ext cx="7555230" cy="2142894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994"/>
              </a:spcBef>
            </a:pP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These instructions introduce a structured decision-making system that determines whether a query requires external information (retrieval) or can be answered directly.</a:t>
            </a:r>
          </a:p>
          <a:p>
            <a:pPr marL="12700" marR="5080">
              <a:lnSpc>
                <a:spcPts val="2400"/>
              </a:lnSpc>
              <a:spcBef>
                <a:spcPts val="994"/>
              </a:spcBef>
            </a:pPr>
            <a:r>
              <a:rPr lang="en-US" sz="200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Its aim is to improve consistency, reduce errors, and ensure that each query is handled using the most appropriate reasoning pathway.</a:t>
            </a:r>
            <a:endParaRPr lang="en-US" sz="2050" noProof="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E662D6-D596-5E5B-F21E-DE0FB2744880}"/>
              </a:ext>
            </a:extLst>
          </p:cNvPr>
          <p:cNvSpPr txBox="1"/>
          <p:nvPr/>
        </p:nvSpPr>
        <p:spPr>
          <a:xfrm>
            <a:off x="987116" y="4516547"/>
            <a:ext cx="6785283" cy="5251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70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Core Objective: </a:t>
            </a:r>
            <a:r>
              <a:rPr lang="en-US" sz="1650" spc="-65" noProof="0" dirty="0">
                <a:solidFill>
                  <a:schemeClr val="bg1"/>
                </a:solidFill>
                <a:latin typeface="Microsoft Sans Serif"/>
                <a:cs typeface="Microsoft Sans Serif"/>
              </a:rPr>
              <a:t>Maintain high-quality responses by enforcing a clear separation between retrieval-dependent tasks and knowledge-based reasoning.</a:t>
            </a:r>
            <a:endParaRPr lang="en-US" sz="1650" noProof="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1FB7F1D-5D1A-7A30-FD74-690548C11F92}"/>
              </a:ext>
            </a:extLst>
          </p:cNvPr>
          <p:cNvSpPr/>
          <p:nvPr/>
        </p:nvSpPr>
        <p:spPr>
          <a:xfrm>
            <a:off x="614362" y="5567560"/>
            <a:ext cx="8296275" cy="3724077"/>
          </a:xfrm>
          <a:custGeom>
            <a:avLst/>
            <a:gdLst/>
            <a:ahLst/>
            <a:cxnLst/>
            <a:rect l="l" t="t" r="r" b="b"/>
            <a:pathLst>
              <a:path w="8296275" h="4581525">
                <a:moveTo>
                  <a:pt x="0" y="4510087"/>
                </a:moveTo>
                <a:lnTo>
                  <a:pt x="0" y="71437"/>
                </a:lnTo>
                <a:lnTo>
                  <a:pt x="0" y="66746"/>
                </a:lnTo>
                <a:lnTo>
                  <a:pt x="457" y="62100"/>
                </a:lnTo>
                <a:lnTo>
                  <a:pt x="12039" y="31748"/>
                </a:lnTo>
                <a:lnTo>
                  <a:pt x="14645" y="27848"/>
                </a:lnTo>
                <a:lnTo>
                  <a:pt x="17606" y="24239"/>
                </a:lnTo>
                <a:lnTo>
                  <a:pt x="20923" y="20923"/>
                </a:lnTo>
                <a:lnTo>
                  <a:pt x="24240" y="17606"/>
                </a:lnTo>
                <a:lnTo>
                  <a:pt x="62101" y="457"/>
                </a:lnTo>
                <a:lnTo>
                  <a:pt x="66746" y="0"/>
                </a:lnTo>
                <a:lnTo>
                  <a:pt x="71437" y="0"/>
                </a:lnTo>
                <a:lnTo>
                  <a:pt x="8224837" y="0"/>
                </a:lnTo>
                <a:lnTo>
                  <a:pt x="8229528" y="0"/>
                </a:lnTo>
                <a:lnTo>
                  <a:pt x="8234173" y="457"/>
                </a:lnTo>
                <a:lnTo>
                  <a:pt x="8264524" y="12039"/>
                </a:lnTo>
                <a:lnTo>
                  <a:pt x="8268424" y="14645"/>
                </a:lnTo>
                <a:lnTo>
                  <a:pt x="8272033" y="17606"/>
                </a:lnTo>
                <a:lnTo>
                  <a:pt x="8275350" y="20923"/>
                </a:lnTo>
                <a:lnTo>
                  <a:pt x="8278666" y="24239"/>
                </a:lnTo>
                <a:lnTo>
                  <a:pt x="8290836" y="44099"/>
                </a:lnTo>
                <a:lnTo>
                  <a:pt x="8292631" y="48432"/>
                </a:lnTo>
                <a:lnTo>
                  <a:pt x="8293986" y="52899"/>
                </a:lnTo>
                <a:lnTo>
                  <a:pt x="8294901" y="57500"/>
                </a:lnTo>
                <a:lnTo>
                  <a:pt x="8295816" y="62101"/>
                </a:lnTo>
                <a:lnTo>
                  <a:pt x="8296275" y="66746"/>
                </a:lnTo>
                <a:lnTo>
                  <a:pt x="8296275" y="71437"/>
                </a:lnTo>
                <a:lnTo>
                  <a:pt x="8296275" y="4510087"/>
                </a:lnTo>
                <a:lnTo>
                  <a:pt x="8296275" y="4514778"/>
                </a:lnTo>
                <a:lnTo>
                  <a:pt x="8295817" y="4519423"/>
                </a:lnTo>
                <a:lnTo>
                  <a:pt x="8294902" y="4524024"/>
                </a:lnTo>
                <a:lnTo>
                  <a:pt x="8293986" y="4528624"/>
                </a:lnTo>
                <a:lnTo>
                  <a:pt x="8292631" y="4533091"/>
                </a:lnTo>
                <a:lnTo>
                  <a:pt x="8290836" y="4537425"/>
                </a:lnTo>
                <a:lnTo>
                  <a:pt x="8289041" y="4541758"/>
                </a:lnTo>
                <a:lnTo>
                  <a:pt x="8264524" y="4569485"/>
                </a:lnTo>
                <a:lnTo>
                  <a:pt x="8260624" y="4572091"/>
                </a:lnTo>
                <a:lnTo>
                  <a:pt x="8256507" y="4574291"/>
                </a:lnTo>
                <a:lnTo>
                  <a:pt x="8252174" y="4576086"/>
                </a:lnTo>
                <a:lnTo>
                  <a:pt x="8247840" y="4577881"/>
                </a:lnTo>
                <a:lnTo>
                  <a:pt x="8224837" y="4581525"/>
                </a:lnTo>
                <a:lnTo>
                  <a:pt x="71437" y="4581525"/>
                </a:lnTo>
                <a:lnTo>
                  <a:pt x="44099" y="4576086"/>
                </a:lnTo>
                <a:lnTo>
                  <a:pt x="39765" y="4574291"/>
                </a:lnTo>
                <a:lnTo>
                  <a:pt x="35649" y="4572091"/>
                </a:lnTo>
                <a:lnTo>
                  <a:pt x="31748" y="4569485"/>
                </a:lnTo>
                <a:lnTo>
                  <a:pt x="27848" y="4566879"/>
                </a:lnTo>
                <a:lnTo>
                  <a:pt x="3642" y="4533091"/>
                </a:lnTo>
                <a:lnTo>
                  <a:pt x="0" y="4514778"/>
                </a:lnTo>
                <a:lnTo>
                  <a:pt x="0" y="4510087"/>
                </a:lnTo>
                <a:close/>
              </a:path>
            </a:pathLst>
          </a:custGeom>
          <a:ln w="9525">
            <a:solidFill>
              <a:srgbClr val="465469"/>
            </a:solidFill>
          </a:ln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B38A3B60-8B76-BE0F-43C2-FD83FD3109F4}"/>
              </a:ext>
            </a:extLst>
          </p:cNvPr>
          <p:cNvSpPr txBox="1"/>
          <p:nvPr/>
        </p:nvSpPr>
        <p:spPr>
          <a:xfrm>
            <a:off x="717551" y="5640700"/>
            <a:ext cx="8296275" cy="3335208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3050" b="1" spc="-110" noProof="0" dirty="0">
                <a:solidFill>
                  <a:schemeClr val="tx1"/>
                </a:solidFill>
                <a:latin typeface="Arial"/>
                <a:cs typeface="Arial"/>
              </a:rPr>
              <a:t>     Query Assessment</a:t>
            </a:r>
            <a:endParaRPr lang="en-US" sz="3050" noProof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The system analyses the user’s query to detect whether it contains:</a:t>
            </a:r>
          </a:p>
          <a:p>
            <a:pPr marL="12700" marR="5080" lvl="4">
              <a:lnSpc>
                <a:spcPct val="102899"/>
              </a:lnSpc>
              <a:spcBef>
                <a:spcPts val="1040"/>
              </a:spcBef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	1- Specific data requirements.</a:t>
            </a:r>
          </a:p>
          <a:p>
            <a:pPr marL="12700" marR="5080" lvl="4">
              <a:lnSpc>
                <a:spcPct val="102899"/>
              </a:lnSpc>
              <a:spcBef>
                <a:spcPts val="1040"/>
              </a:spcBef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	2- Time-sensitive facts.</a:t>
            </a:r>
          </a:p>
          <a:p>
            <a:pPr marL="12700" marR="5080" lvl="4">
              <a:lnSpc>
                <a:spcPct val="102899"/>
              </a:lnSpc>
              <a:spcBef>
                <a:spcPts val="1040"/>
              </a:spcBef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	3- Non-famous people, places, or organizations</a:t>
            </a:r>
          </a:p>
          <a:p>
            <a:pPr marL="12700" marR="5080" lvl="4">
              <a:lnSpc>
                <a:spcPct val="102899"/>
              </a:lnSpc>
              <a:spcBef>
                <a:spcPts val="1040"/>
              </a:spcBef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	4- Request involving statistics, dates, or precise values</a:t>
            </a:r>
          </a:p>
          <a:p>
            <a:pPr marL="298450" marR="5080" indent="-285750">
              <a:lnSpc>
                <a:spcPct val="102899"/>
              </a:lnSpc>
              <a:spcBef>
                <a:spcPts val="1040"/>
              </a:spcBef>
              <a:buFont typeface="Arial" panose="020B0604020202020204" pitchFamily="34" charset="0"/>
              <a:buChar char="•"/>
            </a:pPr>
            <a:r>
              <a:rPr lang="en-US" sz="2000" spc="-10" noProof="0" dirty="0">
                <a:solidFill>
                  <a:schemeClr val="tx1"/>
                </a:solidFill>
                <a:latin typeface="Microsoft Sans Serif"/>
                <a:cs typeface="Microsoft Sans Serif"/>
              </a:rPr>
              <a:t>If any of these are present, the query is classified as retrieval-required</a:t>
            </a:r>
            <a:r>
              <a:rPr lang="en-US" sz="2000" noProof="0" dirty="0"/>
              <a:t>.</a:t>
            </a:r>
            <a:endParaRPr lang="en-US" sz="2000" spc="-10" noProof="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0EE81283-890C-3D05-BF59-552434C64372}"/>
              </a:ext>
            </a:extLst>
          </p:cNvPr>
          <p:cNvGrpSpPr/>
          <p:nvPr/>
        </p:nvGrpSpPr>
        <p:grpSpPr>
          <a:xfrm>
            <a:off x="9372600" y="2133600"/>
            <a:ext cx="8305800" cy="2038350"/>
            <a:chOff x="9372600" y="2133600"/>
            <a:chExt cx="8305800" cy="203835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72F054B3-65E6-43FE-4482-6CB06C48F159}"/>
                </a:ext>
              </a:extLst>
            </p:cNvPr>
            <p:cNvSpPr/>
            <p:nvPr/>
          </p:nvSpPr>
          <p:spPr>
            <a:xfrm>
              <a:off x="9377362" y="213836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8229527" y="2028824"/>
                  </a:moveTo>
                  <a:lnTo>
                    <a:pt x="66746" y="2028824"/>
                  </a:lnTo>
                  <a:lnTo>
                    <a:pt x="62101" y="2028366"/>
                  </a:lnTo>
                  <a:lnTo>
                    <a:pt x="24240" y="2011218"/>
                  </a:lnTo>
                  <a:lnTo>
                    <a:pt x="2287" y="1975924"/>
                  </a:lnTo>
                  <a:lnTo>
                    <a:pt x="0" y="1962077"/>
                  </a:lnTo>
                  <a:lnTo>
                    <a:pt x="0" y="1957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5"/>
                  </a:lnTo>
                  <a:lnTo>
                    <a:pt x="8292630" y="48433"/>
                  </a:lnTo>
                  <a:lnTo>
                    <a:pt x="8296274" y="66746"/>
                  </a:lnTo>
                  <a:lnTo>
                    <a:pt x="8296274" y="1962077"/>
                  </a:lnTo>
                  <a:lnTo>
                    <a:pt x="8281628" y="2000976"/>
                  </a:lnTo>
                  <a:lnTo>
                    <a:pt x="8247839" y="2025181"/>
                  </a:lnTo>
                  <a:lnTo>
                    <a:pt x="8234173" y="2028367"/>
                  </a:lnTo>
                  <a:lnTo>
                    <a:pt x="8229527" y="20288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A330CC7-8507-CDD3-30B8-11BD65F34F6D}"/>
                </a:ext>
              </a:extLst>
            </p:cNvPr>
            <p:cNvSpPr/>
            <p:nvPr/>
          </p:nvSpPr>
          <p:spPr>
            <a:xfrm>
              <a:off x="9377362" y="213836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0" y="1957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39765" y="72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72034" y="17606"/>
                  </a:lnTo>
                  <a:lnTo>
                    <a:pt x="8275350" y="20923"/>
                  </a:lnTo>
                  <a:lnTo>
                    <a:pt x="8278667" y="24240"/>
                  </a:lnTo>
                  <a:lnTo>
                    <a:pt x="8295817" y="62100"/>
                  </a:lnTo>
                  <a:lnTo>
                    <a:pt x="8296275" y="71437"/>
                  </a:lnTo>
                  <a:lnTo>
                    <a:pt x="8296275" y="1957387"/>
                  </a:lnTo>
                  <a:lnTo>
                    <a:pt x="8296274" y="1962077"/>
                  </a:lnTo>
                  <a:lnTo>
                    <a:pt x="8295816" y="1966723"/>
                  </a:lnTo>
                  <a:lnTo>
                    <a:pt x="8294900" y="1971324"/>
                  </a:lnTo>
                  <a:lnTo>
                    <a:pt x="8293986" y="1975924"/>
                  </a:lnTo>
                  <a:lnTo>
                    <a:pt x="8292630" y="1980391"/>
                  </a:lnTo>
                  <a:lnTo>
                    <a:pt x="8290834" y="1984724"/>
                  </a:lnTo>
                  <a:lnTo>
                    <a:pt x="8289040" y="1989058"/>
                  </a:lnTo>
                  <a:lnTo>
                    <a:pt x="8275350" y="2007901"/>
                  </a:lnTo>
                  <a:lnTo>
                    <a:pt x="8272034" y="2011218"/>
                  </a:lnTo>
                  <a:lnTo>
                    <a:pt x="8238772" y="2027451"/>
                  </a:lnTo>
                  <a:lnTo>
                    <a:pt x="8234173" y="2028367"/>
                  </a:lnTo>
                  <a:lnTo>
                    <a:pt x="8229527" y="2028824"/>
                  </a:lnTo>
                  <a:lnTo>
                    <a:pt x="8224837" y="2028825"/>
                  </a:lnTo>
                  <a:lnTo>
                    <a:pt x="71437" y="2028825"/>
                  </a:lnTo>
                  <a:lnTo>
                    <a:pt x="66746" y="2028824"/>
                  </a:lnTo>
                  <a:lnTo>
                    <a:pt x="62101" y="2028366"/>
                  </a:lnTo>
                  <a:lnTo>
                    <a:pt x="57500" y="2027451"/>
                  </a:lnTo>
                  <a:lnTo>
                    <a:pt x="52900" y="2026536"/>
                  </a:lnTo>
                  <a:lnTo>
                    <a:pt x="20923" y="2007901"/>
                  </a:lnTo>
                  <a:lnTo>
                    <a:pt x="17607" y="2004584"/>
                  </a:lnTo>
                  <a:lnTo>
                    <a:pt x="5437" y="1984725"/>
                  </a:lnTo>
                  <a:lnTo>
                    <a:pt x="3641" y="1980391"/>
                  </a:lnTo>
                  <a:lnTo>
                    <a:pt x="2287" y="1975924"/>
                  </a:lnTo>
                  <a:lnTo>
                    <a:pt x="1372" y="1971324"/>
                  </a:lnTo>
                  <a:lnTo>
                    <a:pt x="457" y="1966723"/>
                  </a:lnTo>
                  <a:lnTo>
                    <a:pt x="0" y="1962077"/>
                  </a:lnTo>
                  <a:lnTo>
                    <a:pt x="0" y="19573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40A6C465-28EF-678D-AC30-2E2ACE7A077B}"/>
                </a:ext>
              </a:extLst>
            </p:cNvPr>
            <p:cNvSpPr/>
            <p:nvPr/>
          </p:nvSpPr>
          <p:spPr>
            <a:xfrm>
              <a:off x="9610726" y="23717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3"/>
                  </a:lnTo>
                  <a:lnTo>
                    <a:pt x="169405" y="449529"/>
                  </a:lnTo>
                  <a:lnTo>
                    <a:pt x="127439" y="433736"/>
                  </a:lnTo>
                  <a:lnTo>
                    <a:pt x="89363" y="410059"/>
                  </a:lnTo>
                  <a:lnTo>
                    <a:pt x="56638" y="379409"/>
                  </a:lnTo>
                  <a:lnTo>
                    <a:pt x="30520" y="342963"/>
                  </a:lnTo>
                  <a:lnTo>
                    <a:pt x="12015" y="302123"/>
                  </a:lnTo>
                  <a:lnTo>
                    <a:pt x="1833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1" y="176659"/>
                  </a:lnTo>
                  <a:lnTo>
                    <a:pt x="20264" y="134201"/>
                  </a:lnTo>
                  <a:lnTo>
                    <a:pt x="42683" y="95371"/>
                  </a:lnTo>
                  <a:lnTo>
                    <a:pt x="72248" y="61661"/>
                  </a:lnTo>
                  <a:lnTo>
                    <a:pt x="107820" y="34366"/>
                  </a:lnTo>
                  <a:lnTo>
                    <a:pt x="148032" y="14535"/>
                  </a:lnTo>
                  <a:lnTo>
                    <a:pt x="191344" y="2931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6"/>
                  </a:lnTo>
                  <a:lnTo>
                    <a:pt x="361825" y="42685"/>
                  </a:lnTo>
                  <a:lnTo>
                    <a:pt x="395537" y="72249"/>
                  </a:lnTo>
                  <a:lnTo>
                    <a:pt x="422831" y="107821"/>
                  </a:lnTo>
                  <a:lnTo>
                    <a:pt x="442662" y="148035"/>
                  </a:lnTo>
                  <a:lnTo>
                    <a:pt x="454266" y="191345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40"/>
                  </a:lnTo>
                  <a:lnTo>
                    <a:pt x="436931" y="322998"/>
                  </a:lnTo>
                  <a:lnTo>
                    <a:pt x="414510" y="361828"/>
                  </a:lnTo>
                  <a:lnTo>
                    <a:pt x="384949" y="395538"/>
                  </a:lnTo>
                  <a:lnTo>
                    <a:pt x="349375" y="422833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3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2562E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5F8F0906-E770-2769-E772-D7F08F25E8A5}"/>
              </a:ext>
            </a:extLst>
          </p:cNvPr>
          <p:cNvSpPr txBox="1"/>
          <p:nvPr/>
        </p:nvSpPr>
        <p:spPr>
          <a:xfrm>
            <a:off x="9785548" y="2445149"/>
            <a:ext cx="10795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325" noProof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lang="en-US" sz="1650" noProof="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108B5B1-90BA-8387-4CFF-601F944C82A7}"/>
              </a:ext>
            </a:extLst>
          </p:cNvPr>
          <p:cNvSpPr txBox="1"/>
          <p:nvPr/>
        </p:nvSpPr>
        <p:spPr>
          <a:xfrm>
            <a:off x="10242748" y="2401090"/>
            <a:ext cx="322453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Profile Assignment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EDBBABB-7A5A-96DE-35B3-7007120EC6EB}"/>
              </a:ext>
            </a:extLst>
          </p:cNvPr>
          <p:cNvSpPr txBox="1"/>
          <p:nvPr/>
        </p:nvSpPr>
        <p:spPr>
          <a:xfrm>
            <a:off x="9864725" y="2865515"/>
            <a:ext cx="3430904" cy="1040028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150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Queries are assigned to one of two profiles: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150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Profile 1 – </a:t>
            </a:r>
            <a:r>
              <a:rPr lang="en-US" sz="1500" b="1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Retrieval Required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1500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Profile 2 – </a:t>
            </a:r>
            <a:r>
              <a:rPr lang="en-US" sz="1500" b="1" spc="-6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Direct Answer Sufficient</a:t>
            </a:r>
            <a:endParaRPr lang="en-US" sz="1500" b="1" noProof="0" dirty="0">
              <a:latin typeface="Microsoft Sans Serif"/>
              <a:cs typeface="Microsoft Sans Serif"/>
            </a:endParaRPr>
          </a:p>
        </p:txBody>
      </p: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4B73D1A8-9658-16FF-99A3-BC99F8818D53}"/>
              </a:ext>
            </a:extLst>
          </p:cNvPr>
          <p:cNvGrpSpPr/>
          <p:nvPr/>
        </p:nvGrpSpPr>
        <p:grpSpPr>
          <a:xfrm>
            <a:off x="9372600" y="4400550"/>
            <a:ext cx="8305800" cy="2038350"/>
            <a:chOff x="9372600" y="4400550"/>
            <a:chExt cx="8305800" cy="203835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6716729-4172-DCAD-7EFF-717ACFC53A6B}"/>
                </a:ext>
              </a:extLst>
            </p:cNvPr>
            <p:cNvSpPr/>
            <p:nvPr/>
          </p:nvSpPr>
          <p:spPr>
            <a:xfrm>
              <a:off x="9377362" y="440531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8229527" y="2028825"/>
                  </a:moveTo>
                  <a:lnTo>
                    <a:pt x="66746" y="2028825"/>
                  </a:lnTo>
                  <a:lnTo>
                    <a:pt x="62101" y="2028367"/>
                  </a:lnTo>
                  <a:lnTo>
                    <a:pt x="24240" y="2011218"/>
                  </a:lnTo>
                  <a:lnTo>
                    <a:pt x="2287" y="1975924"/>
                  </a:lnTo>
                  <a:lnTo>
                    <a:pt x="0" y="1962078"/>
                  </a:lnTo>
                  <a:lnTo>
                    <a:pt x="0" y="1957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4"/>
                  </a:lnTo>
                  <a:lnTo>
                    <a:pt x="8292630" y="48432"/>
                  </a:lnTo>
                  <a:lnTo>
                    <a:pt x="8296274" y="66746"/>
                  </a:lnTo>
                  <a:lnTo>
                    <a:pt x="8296274" y="1962078"/>
                  </a:lnTo>
                  <a:lnTo>
                    <a:pt x="8281628" y="2000975"/>
                  </a:lnTo>
                  <a:lnTo>
                    <a:pt x="8247839" y="2025181"/>
                  </a:lnTo>
                  <a:lnTo>
                    <a:pt x="8234173" y="2028367"/>
                  </a:lnTo>
                  <a:lnTo>
                    <a:pt x="8229527" y="2028825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18BC3F41-27C5-3F72-20D7-11E06E4ECD01}"/>
                </a:ext>
              </a:extLst>
            </p:cNvPr>
            <p:cNvSpPr/>
            <p:nvPr/>
          </p:nvSpPr>
          <p:spPr>
            <a:xfrm>
              <a:off x="9377362" y="4405312"/>
              <a:ext cx="8296275" cy="2028825"/>
            </a:xfrm>
            <a:custGeom>
              <a:avLst/>
              <a:gdLst/>
              <a:ahLst/>
              <a:cxnLst/>
              <a:rect l="l" t="t" r="r" b="b"/>
              <a:pathLst>
                <a:path w="8296275" h="2028825">
                  <a:moveTo>
                    <a:pt x="0" y="1957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7" y="24239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38772" y="1372"/>
                  </a:lnTo>
                  <a:lnTo>
                    <a:pt x="8243373" y="2287"/>
                  </a:lnTo>
                  <a:lnTo>
                    <a:pt x="8275350" y="20923"/>
                  </a:lnTo>
                  <a:lnTo>
                    <a:pt x="8278667" y="24239"/>
                  </a:lnTo>
                  <a:lnTo>
                    <a:pt x="8294901" y="57500"/>
                  </a:lnTo>
                  <a:lnTo>
                    <a:pt x="8295817" y="62101"/>
                  </a:lnTo>
                  <a:lnTo>
                    <a:pt x="8296274" y="66746"/>
                  </a:lnTo>
                  <a:lnTo>
                    <a:pt x="8296275" y="71437"/>
                  </a:lnTo>
                  <a:lnTo>
                    <a:pt x="8296275" y="1957387"/>
                  </a:lnTo>
                  <a:lnTo>
                    <a:pt x="8296274" y="1962078"/>
                  </a:lnTo>
                  <a:lnTo>
                    <a:pt x="8295816" y="1966723"/>
                  </a:lnTo>
                  <a:lnTo>
                    <a:pt x="8294900" y="1971324"/>
                  </a:lnTo>
                  <a:lnTo>
                    <a:pt x="8293986" y="1975924"/>
                  </a:lnTo>
                  <a:lnTo>
                    <a:pt x="8292630" y="1980391"/>
                  </a:lnTo>
                  <a:lnTo>
                    <a:pt x="8290834" y="1984725"/>
                  </a:lnTo>
                  <a:lnTo>
                    <a:pt x="8289040" y="1989059"/>
                  </a:lnTo>
                  <a:lnTo>
                    <a:pt x="8260625" y="2019390"/>
                  </a:lnTo>
                  <a:lnTo>
                    <a:pt x="8252173" y="2023386"/>
                  </a:lnTo>
                  <a:lnTo>
                    <a:pt x="8247839" y="2025181"/>
                  </a:lnTo>
                  <a:lnTo>
                    <a:pt x="8243373" y="2026536"/>
                  </a:lnTo>
                  <a:lnTo>
                    <a:pt x="8238772" y="2027452"/>
                  </a:lnTo>
                  <a:lnTo>
                    <a:pt x="8234173" y="2028367"/>
                  </a:lnTo>
                  <a:lnTo>
                    <a:pt x="8229527" y="2028825"/>
                  </a:lnTo>
                  <a:lnTo>
                    <a:pt x="8224837" y="2028825"/>
                  </a:lnTo>
                  <a:lnTo>
                    <a:pt x="71437" y="2028825"/>
                  </a:lnTo>
                  <a:lnTo>
                    <a:pt x="66746" y="2028825"/>
                  </a:lnTo>
                  <a:lnTo>
                    <a:pt x="62101" y="2028367"/>
                  </a:lnTo>
                  <a:lnTo>
                    <a:pt x="57500" y="2027452"/>
                  </a:lnTo>
                  <a:lnTo>
                    <a:pt x="52900" y="2026536"/>
                  </a:lnTo>
                  <a:lnTo>
                    <a:pt x="48433" y="2025181"/>
                  </a:lnTo>
                  <a:lnTo>
                    <a:pt x="44099" y="2023386"/>
                  </a:lnTo>
                  <a:lnTo>
                    <a:pt x="39765" y="2021591"/>
                  </a:lnTo>
                  <a:lnTo>
                    <a:pt x="35648" y="2019390"/>
                  </a:lnTo>
                  <a:lnTo>
                    <a:pt x="31748" y="2016784"/>
                  </a:lnTo>
                  <a:lnTo>
                    <a:pt x="27848" y="2014179"/>
                  </a:lnTo>
                  <a:lnTo>
                    <a:pt x="5437" y="1984725"/>
                  </a:lnTo>
                  <a:lnTo>
                    <a:pt x="3641" y="1980391"/>
                  </a:lnTo>
                  <a:lnTo>
                    <a:pt x="2287" y="1975924"/>
                  </a:lnTo>
                  <a:lnTo>
                    <a:pt x="1372" y="1971324"/>
                  </a:lnTo>
                  <a:lnTo>
                    <a:pt x="457" y="1966723"/>
                  </a:lnTo>
                  <a:lnTo>
                    <a:pt x="0" y="1962078"/>
                  </a:lnTo>
                  <a:lnTo>
                    <a:pt x="0" y="19573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B29C7FCC-22E8-D958-88D2-876063AC9FE7}"/>
                </a:ext>
              </a:extLst>
            </p:cNvPr>
            <p:cNvSpPr/>
            <p:nvPr/>
          </p:nvSpPr>
          <p:spPr>
            <a:xfrm>
              <a:off x="9610725" y="5248275"/>
              <a:ext cx="7829550" cy="4191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1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7"/>
                  </a:lnTo>
                  <a:lnTo>
                    <a:pt x="7829549" y="33047"/>
                  </a:lnTo>
                  <a:lnTo>
                    <a:pt x="7829549" y="386051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7D600EA3-AF24-A18E-503C-AB61A8350D2B}"/>
                </a:ext>
              </a:extLst>
            </p:cNvPr>
            <p:cNvSpPr/>
            <p:nvPr/>
          </p:nvSpPr>
          <p:spPr>
            <a:xfrm>
              <a:off x="9610725" y="5781675"/>
              <a:ext cx="7829550" cy="4191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2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7"/>
                  </a:lnTo>
                  <a:lnTo>
                    <a:pt x="7829549" y="33047"/>
                  </a:lnTo>
                  <a:lnTo>
                    <a:pt x="7829549" y="386052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0839853F-5212-D971-456B-FF4A6ADF09A6}"/>
                </a:ext>
              </a:extLst>
            </p:cNvPr>
            <p:cNvSpPr/>
            <p:nvPr/>
          </p:nvSpPr>
          <p:spPr>
            <a:xfrm>
              <a:off x="9610726" y="46386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39" y="433735"/>
                  </a:lnTo>
                  <a:lnTo>
                    <a:pt x="89363" y="410059"/>
                  </a:lnTo>
                  <a:lnTo>
                    <a:pt x="56638" y="379408"/>
                  </a:lnTo>
                  <a:lnTo>
                    <a:pt x="30520" y="342963"/>
                  </a:lnTo>
                  <a:lnTo>
                    <a:pt x="12015" y="302123"/>
                  </a:lnTo>
                  <a:lnTo>
                    <a:pt x="1833" y="258457"/>
                  </a:lnTo>
                  <a:lnTo>
                    <a:pt x="0" y="236086"/>
                  </a:lnTo>
                  <a:lnTo>
                    <a:pt x="0" y="221112"/>
                  </a:lnTo>
                  <a:lnTo>
                    <a:pt x="5851" y="176658"/>
                  </a:lnTo>
                  <a:lnTo>
                    <a:pt x="20264" y="134200"/>
                  </a:lnTo>
                  <a:lnTo>
                    <a:pt x="42683" y="95370"/>
                  </a:lnTo>
                  <a:lnTo>
                    <a:pt x="72248" y="61660"/>
                  </a:lnTo>
                  <a:lnTo>
                    <a:pt x="107820" y="34365"/>
                  </a:lnTo>
                  <a:lnTo>
                    <a:pt x="148032" y="14535"/>
                  </a:lnTo>
                  <a:lnTo>
                    <a:pt x="191344" y="2931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5"/>
                  </a:lnTo>
                  <a:lnTo>
                    <a:pt x="361825" y="42684"/>
                  </a:lnTo>
                  <a:lnTo>
                    <a:pt x="395537" y="72248"/>
                  </a:lnTo>
                  <a:lnTo>
                    <a:pt x="422831" y="107820"/>
                  </a:lnTo>
                  <a:lnTo>
                    <a:pt x="442662" y="148034"/>
                  </a:lnTo>
                  <a:lnTo>
                    <a:pt x="454266" y="191344"/>
                  </a:lnTo>
                  <a:lnTo>
                    <a:pt x="457199" y="221112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40"/>
                  </a:lnTo>
                  <a:lnTo>
                    <a:pt x="436931" y="322997"/>
                  </a:lnTo>
                  <a:lnTo>
                    <a:pt x="414510" y="361827"/>
                  </a:lnTo>
                  <a:lnTo>
                    <a:pt x="384949" y="395537"/>
                  </a:lnTo>
                  <a:lnTo>
                    <a:pt x="349375" y="422832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2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9333E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BC5A0F9F-A610-6E78-DA4A-93EEA9BC6989}"/>
              </a:ext>
            </a:extLst>
          </p:cNvPr>
          <p:cNvSpPr txBox="1"/>
          <p:nvPr/>
        </p:nvSpPr>
        <p:spPr>
          <a:xfrm>
            <a:off x="9766498" y="4712099"/>
            <a:ext cx="14541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50" noProof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lang="en-US" sz="1650" noProof="0" dirty="0">
              <a:latin typeface="Arial"/>
              <a:cs typeface="Arial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4F40554D-151E-D54E-795D-6B747FA5379A}"/>
              </a:ext>
            </a:extLst>
          </p:cNvPr>
          <p:cNvSpPr txBox="1"/>
          <p:nvPr/>
        </p:nvSpPr>
        <p:spPr>
          <a:xfrm>
            <a:off x="10271125" y="4667250"/>
            <a:ext cx="3908108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145" noProof="0" dirty="0">
                <a:solidFill>
                  <a:srgbClr val="0E1729"/>
                </a:solidFill>
                <a:latin typeface="Arial"/>
                <a:cs typeface="Arial"/>
              </a:rPr>
              <a:t>Structured Output Format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71F36962-7C00-3909-94BF-677E0CB82899}"/>
              </a:ext>
            </a:extLst>
          </p:cNvPr>
          <p:cNvSpPr txBox="1"/>
          <p:nvPr/>
        </p:nvSpPr>
        <p:spPr>
          <a:xfrm>
            <a:off x="9674225" y="5304035"/>
            <a:ext cx="4665345" cy="2526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93103"/>
              <a:buFont typeface="Segoe UI Emoji"/>
              <a:buChar char="✓"/>
              <a:tabLst>
                <a:tab pos="233679" algn="l"/>
              </a:tabLst>
            </a:pPr>
            <a:r>
              <a:rPr lang="en-US" sz="1450" b="1" spc="-55" noProof="0" dirty="0">
                <a:solidFill>
                  <a:srgbClr val="15803C"/>
                </a:solidFill>
                <a:latin typeface="Arial"/>
                <a:cs typeface="Arial"/>
              </a:rPr>
              <a:t>“1-Yes” </a:t>
            </a:r>
            <a:r>
              <a:rPr lang="en-US" sz="1550" b="1" spc="-60" noProof="0" dirty="0">
                <a:solidFill>
                  <a:srgbClr val="15803C"/>
                </a:solidFill>
                <a:latin typeface="Arial"/>
                <a:cs typeface="Arial"/>
              </a:rPr>
              <a:t>:</a:t>
            </a:r>
            <a:r>
              <a:rPr lang="en-US" sz="1550" b="1" spc="-55" noProof="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lang="en-US" sz="1500" spc="-35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Retrieval is needed.</a:t>
            </a:r>
            <a:endParaRPr lang="en-US" sz="1550" noProof="0" dirty="0">
              <a:latin typeface="Microsoft Sans Serif"/>
              <a:cs typeface="Microsoft Sans Serif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AF7AFC80-4B56-2BB5-08E4-836070CFEBFA}"/>
              </a:ext>
            </a:extLst>
          </p:cNvPr>
          <p:cNvSpPr txBox="1"/>
          <p:nvPr/>
        </p:nvSpPr>
        <p:spPr>
          <a:xfrm>
            <a:off x="9674225" y="5837435"/>
            <a:ext cx="5192395" cy="2526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350" spc="-650" noProof="0" dirty="0">
                <a:solidFill>
                  <a:srgbClr val="FFFFFF"/>
                </a:solidFill>
                <a:latin typeface="Segoe UI Emoji"/>
                <a:cs typeface="Segoe UI Emoji"/>
              </a:rPr>
              <a:t>⚠</a:t>
            </a:r>
            <a:r>
              <a:rPr lang="en-US" sz="1350" spc="240" noProof="0" dirty="0">
                <a:solidFill>
                  <a:srgbClr val="FFFFFF"/>
                </a:solidFill>
                <a:latin typeface="Segoe UI Emoji"/>
                <a:cs typeface="Segoe UI Emoji"/>
              </a:rPr>
              <a:t> </a:t>
            </a:r>
            <a:r>
              <a:rPr lang="en-US" sz="1450" b="1" spc="-60" noProof="0" dirty="0">
                <a:solidFill>
                  <a:srgbClr val="C2400C"/>
                </a:solidFill>
                <a:latin typeface="Arial"/>
                <a:cs typeface="Arial"/>
              </a:rPr>
              <a:t>”2-No”</a:t>
            </a:r>
            <a:r>
              <a:rPr lang="en-US" sz="1550" b="1" spc="-60" noProof="0" dirty="0">
                <a:solidFill>
                  <a:srgbClr val="C2400C"/>
                </a:solidFill>
                <a:latin typeface="Arial"/>
                <a:cs typeface="Arial"/>
              </a:rPr>
              <a:t>:</a:t>
            </a:r>
            <a:r>
              <a:rPr lang="en-US" sz="1550" b="1" spc="-50" noProof="0" dirty="0">
                <a:solidFill>
                  <a:srgbClr val="C2400C"/>
                </a:solidFill>
                <a:latin typeface="Arial"/>
                <a:cs typeface="Arial"/>
              </a:rPr>
              <a:t> </a:t>
            </a:r>
            <a:r>
              <a:rPr lang="en-US" sz="150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Retrieval is not needed</a:t>
            </a:r>
            <a:r>
              <a:rPr lang="en-US" sz="1550" spc="-2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.</a:t>
            </a:r>
            <a:endParaRPr lang="en-US" sz="1550" noProof="0" dirty="0">
              <a:latin typeface="Microsoft Sans Serif"/>
              <a:cs typeface="Microsoft Sans Serif"/>
            </a:endParaRPr>
          </a:p>
        </p:txBody>
      </p:sp>
      <p:grpSp>
        <p:nvGrpSpPr>
          <p:cNvPr id="42" name="object 42">
            <a:extLst>
              <a:ext uri="{FF2B5EF4-FFF2-40B4-BE49-F238E27FC236}">
                <a16:creationId xmlns:a16="http://schemas.microsoft.com/office/drawing/2014/main" id="{19E974B2-7291-2CB7-6AD5-C3B5CB0012AF}"/>
              </a:ext>
            </a:extLst>
          </p:cNvPr>
          <p:cNvGrpSpPr/>
          <p:nvPr/>
        </p:nvGrpSpPr>
        <p:grpSpPr>
          <a:xfrm>
            <a:off x="9377362" y="6667500"/>
            <a:ext cx="8296275" cy="2624137"/>
            <a:chOff x="9377362" y="6672261"/>
            <a:chExt cx="8296275" cy="2613111"/>
          </a:xfrm>
        </p:grpSpPr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660199FF-67CA-36A7-30EE-4D3277864DAE}"/>
                </a:ext>
              </a:extLst>
            </p:cNvPr>
            <p:cNvSpPr/>
            <p:nvPr/>
          </p:nvSpPr>
          <p:spPr>
            <a:xfrm>
              <a:off x="9377362" y="6672261"/>
              <a:ext cx="8296275" cy="2613111"/>
            </a:xfrm>
            <a:custGeom>
              <a:avLst/>
              <a:gdLst/>
              <a:ahLst/>
              <a:cxnLst/>
              <a:rect l="l" t="t" r="r" b="b"/>
              <a:pathLst>
                <a:path w="8296275" h="2257425">
                  <a:moveTo>
                    <a:pt x="8229527" y="2257424"/>
                  </a:moveTo>
                  <a:lnTo>
                    <a:pt x="66746" y="2257424"/>
                  </a:lnTo>
                  <a:lnTo>
                    <a:pt x="62101" y="2256966"/>
                  </a:lnTo>
                  <a:lnTo>
                    <a:pt x="24240" y="2239817"/>
                  </a:lnTo>
                  <a:lnTo>
                    <a:pt x="2287" y="2204524"/>
                  </a:lnTo>
                  <a:lnTo>
                    <a:pt x="0" y="2190678"/>
                  </a:lnTo>
                  <a:lnTo>
                    <a:pt x="0" y="2185987"/>
                  </a:lnTo>
                  <a:lnTo>
                    <a:pt x="0" y="66747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229527" y="0"/>
                  </a:lnTo>
                  <a:lnTo>
                    <a:pt x="8268424" y="14645"/>
                  </a:lnTo>
                  <a:lnTo>
                    <a:pt x="8292630" y="48432"/>
                  </a:lnTo>
                  <a:lnTo>
                    <a:pt x="8296274" y="66747"/>
                  </a:lnTo>
                  <a:lnTo>
                    <a:pt x="8296274" y="2190678"/>
                  </a:lnTo>
                  <a:lnTo>
                    <a:pt x="8281628" y="2229575"/>
                  </a:lnTo>
                  <a:lnTo>
                    <a:pt x="8247839" y="2253780"/>
                  </a:lnTo>
                  <a:lnTo>
                    <a:pt x="8234173" y="2256966"/>
                  </a:lnTo>
                  <a:lnTo>
                    <a:pt x="8229527" y="22574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9B212804-6BFF-3D2C-5315-D9D074B280F5}"/>
                </a:ext>
              </a:extLst>
            </p:cNvPr>
            <p:cNvSpPr/>
            <p:nvPr/>
          </p:nvSpPr>
          <p:spPr>
            <a:xfrm>
              <a:off x="9377362" y="6672262"/>
              <a:ext cx="8296275" cy="2613110"/>
            </a:xfrm>
            <a:custGeom>
              <a:avLst/>
              <a:gdLst/>
              <a:ahLst/>
              <a:cxnLst/>
              <a:rect l="l" t="t" r="r" b="b"/>
              <a:pathLst>
                <a:path w="8296275" h="2257425">
                  <a:moveTo>
                    <a:pt x="0" y="21859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7" y="62101"/>
                  </a:lnTo>
                  <a:lnTo>
                    <a:pt x="1372" y="57501"/>
                  </a:lnTo>
                  <a:lnTo>
                    <a:pt x="2287" y="52899"/>
                  </a:lnTo>
                  <a:lnTo>
                    <a:pt x="3641" y="48432"/>
                  </a:lnTo>
                  <a:lnTo>
                    <a:pt x="5437" y="44098"/>
                  </a:lnTo>
                  <a:lnTo>
                    <a:pt x="7231" y="39764"/>
                  </a:lnTo>
                  <a:lnTo>
                    <a:pt x="9432" y="35648"/>
                  </a:lnTo>
                  <a:lnTo>
                    <a:pt x="39765" y="7232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224837" y="0"/>
                  </a:lnTo>
                  <a:lnTo>
                    <a:pt x="8229527" y="0"/>
                  </a:lnTo>
                  <a:lnTo>
                    <a:pt x="8234173" y="457"/>
                  </a:lnTo>
                  <a:lnTo>
                    <a:pt x="8272034" y="17606"/>
                  </a:lnTo>
                  <a:lnTo>
                    <a:pt x="8293986" y="52899"/>
                  </a:lnTo>
                  <a:lnTo>
                    <a:pt x="8296275" y="71437"/>
                  </a:lnTo>
                  <a:lnTo>
                    <a:pt x="8296275" y="2185987"/>
                  </a:lnTo>
                  <a:lnTo>
                    <a:pt x="8296274" y="2190678"/>
                  </a:lnTo>
                  <a:lnTo>
                    <a:pt x="8295816" y="2195323"/>
                  </a:lnTo>
                  <a:lnTo>
                    <a:pt x="8294900" y="2199924"/>
                  </a:lnTo>
                  <a:lnTo>
                    <a:pt x="8293986" y="2204524"/>
                  </a:lnTo>
                  <a:lnTo>
                    <a:pt x="8292630" y="2208991"/>
                  </a:lnTo>
                  <a:lnTo>
                    <a:pt x="8290834" y="2213325"/>
                  </a:lnTo>
                  <a:lnTo>
                    <a:pt x="8289040" y="2217657"/>
                  </a:lnTo>
                  <a:lnTo>
                    <a:pt x="8275350" y="2236500"/>
                  </a:lnTo>
                  <a:lnTo>
                    <a:pt x="8272034" y="2239817"/>
                  </a:lnTo>
                  <a:lnTo>
                    <a:pt x="8234173" y="2256966"/>
                  </a:lnTo>
                  <a:lnTo>
                    <a:pt x="8224837" y="2257425"/>
                  </a:lnTo>
                  <a:lnTo>
                    <a:pt x="71437" y="2257425"/>
                  </a:lnTo>
                  <a:lnTo>
                    <a:pt x="31748" y="2245384"/>
                  </a:lnTo>
                  <a:lnTo>
                    <a:pt x="5437" y="2213325"/>
                  </a:lnTo>
                  <a:lnTo>
                    <a:pt x="3641" y="2208991"/>
                  </a:lnTo>
                  <a:lnTo>
                    <a:pt x="2287" y="2204524"/>
                  </a:lnTo>
                  <a:lnTo>
                    <a:pt x="1372" y="2199924"/>
                  </a:lnTo>
                  <a:lnTo>
                    <a:pt x="457" y="2195323"/>
                  </a:lnTo>
                  <a:lnTo>
                    <a:pt x="0" y="2190678"/>
                  </a:lnTo>
                  <a:lnTo>
                    <a:pt x="0" y="21859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4C7E88B4-91A1-07EC-8277-A9374BB003A3}"/>
                </a:ext>
              </a:extLst>
            </p:cNvPr>
            <p:cNvSpPr/>
            <p:nvPr/>
          </p:nvSpPr>
          <p:spPr>
            <a:xfrm>
              <a:off x="9610725" y="7515224"/>
              <a:ext cx="7829550" cy="518200"/>
            </a:xfrm>
            <a:custGeom>
              <a:avLst/>
              <a:gdLst/>
              <a:ahLst/>
              <a:cxnLst/>
              <a:rect l="l" t="t" r="r" b="b"/>
              <a:pathLst>
                <a:path w="7829550" h="419100">
                  <a:moveTo>
                    <a:pt x="7796501" y="419099"/>
                  </a:moveTo>
                  <a:lnTo>
                    <a:pt x="33047" y="419099"/>
                  </a:lnTo>
                  <a:lnTo>
                    <a:pt x="28186" y="418132"/>
                  </a:lnTo>
                  <a:lnTo>
                    <a:pt x="966" y="390911"/>
                  </a:lnTo>
                  <a:lnTo>
                    <a:pt x="0" y="386052"/>
                  </a:lnTo>
                  <a:lnTo>
                    <a:pt x="0" y="3810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7796501" y="0"/>
                  </a:lnTo>
                  <a:lnTo>
                    <a:pt x="7828581" y="28186"/>
                  </a:lnTo>
                  <a:lnTo>
                    <a:pt x="7829549" y="33047"/>
                  </a:lnTo>
                  <a:lnTo>
                    <a:pt x="7829549" y="386052"/>
                  </a:lnTo>
                  <a:lnTo>
                    <a:pt x="7801360" y="418132"/>
                  </a:lnTo>
                  <a:lnTo>
                    <a:pt x="7796501" y="419099"/>
                  </a:lnTo>
                  <a:close/>
                </a:path>
              </a:pathLst>
            </a:custGeom>
            <a:solidFill>
              <a:srgbClr val="D0FAE4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BD5E2C4F-357D-CF04-D397-AF4EB3BE2907}"/>
                </a:ext>
              </a:extLst>
            </p:cNvPr>
            <p:cNvSpPr/>
            <p:nvPr/>
          </p:nvSpPr>
          <p:spPr>
            <a:xfrm>
              <a:off x="9610726" y="69056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5" y="457199"/>
                  </a:moveTo>
                  <a:lnTo>
                    <a:pt x="221112" y="457199"/>
                  </a:lnTo>
                  <a:lnTo>
                    <a:pt x="213643" y="456832"/>
                  </a:lnTo>
                  <a:lnTo>
                    <a:pt x="169405" y="449529"/>
                  </a:lnTo>
                  <a:lnTo>
                    <a:pt x="127439" y="433735"/>
                  </a:lnTo>
                  <a:lnTo>
                    <a:pt x="89363" y="410058"/>
                  </a:lnTo>
                  <a:lnTo>
                    <a:pt x="56638" y="379409"/>
                  </a:lnTo>
                  <a:lnTo>
                    <a:pt x="30520" y="342962"/>
                  </a:lnTo>
                  <a:lnTo>
                    <a:pt x="12015" y="302122"/>
                  </a:lnTo>
                  <a:lnTo>
                    <a:pt x="1833" y="258456"/>
                  </a:lnTo>
                  <a:lnTo>
                    <a:pt x="0" y="236086"/>
                  </a:lnTo>
                  <a:lnTo>
                    <a:pt x="0" y="221113"/>
                  </a:lnTo>
                  <a:lnTo>
                    <a:pt x="5851" y="176658"/>
                  </a:lnTo>
                  <a:lnTo>
                    <a:pt x="20264" y="134199"/>
                  </a:lnTo>
                  <a:lnTo>
                    <a:pt x="42683" y="95370"/>
                  </a:lnTo>
                  <a:lnTo>
                    <a:pt x="72248" y="61660"/>
                  </a:lnTo>
                  <a:lnTo>
                    <a:pt x="107820" y="34365"/>
                  </a:lnTo>
                  <a:lnTo>
                    <a:pt x="148032" y="14535"/>
                  </a:lnTo>
                  <a:lnTo>
                    <a:pt x="191344" y="2930"/>
                  </a:lnTo>
                  <a:lnTo>
                    <a:pt x="221112" y="0"/>
                  </a:lnTo>
                  <a:lnTo>
                    <a:pt x="236085" y="0"/>
                  </a:lnTo>
                  <a:lnTo>
                    <a:pt x="280538" y="5852"/>
                  </a:lnTo>
                  <a:lnTo>
                    <a:pt x="322996" y="20265"/>
                  </a:lnTo>
                  <a:lnTo>
                    <a:pt x="361825" y="42683"/>
                  </a:lnTo>
                  <a:lnTo>
                    <a:pt x="395537" y="72248"/>
                  </a:lnTo>
                  <a:lnTo>
                    <a:pt x="422831" y="107820"/>
                  </a:lnTo>
                  <a:lnTo>
                    <a:pt x="442662" y="148034"/>
                  </a:lnTo>
                  <a:lnTo>
                    <a:pt x="454266" y="191344"/>
                  </a:lnTo>
                  <a:lnTo>
                    <a:pt x="457199" y="221113"/>
                  </a:lnTo>
                  <a:lnTo>
                    <a:pt x="457199" y="228599"/>
                  </a:lnTo>
                  <a:lnTo>
                    <a:pt x="457199" y="236086"/>
                  </a:lnTo>
                  <a:lnTo>
                    <a:pt x="451345" y="280539"/>
                  </a:lnTo>
                  <a:lnTo>
                    <a:pt x="436931" y="322997"/>
                  </a:lnTo>
                  <a:lnTo>
                    <a:pt x="414510" y="361827"/>
                  </a:lnTo>
                  <a:lnTo>
                    <a:pt x="384949" y="395538"/>
                  </a:lnTo>
                  <a:lnTo>
                    <a:pt x="349375" y="422831"/>
                  </a:lnTo>
                  <a:lnTo>
                    <a:pt x="309161" y="442663"/>
                  </a:lnTo>
                  <a:lnTo>
                    <a:pt x="265852" y="454267"/>
                  </a:lnTo>
                  <a:lnTo>
                    <a:pt x="243555" y="456832"/>
                  </a:lnTo>
                  <a:lnTo>
                    <a:pt x="236085" y="457199"/>
                  </a:lnTo>
                  <a:close/>
                </a:path>
              </a:pathLst>
            </a:custGeom>
            <a:solidFill>
              <a:srgbClr val="04956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140B36FA-1EC2-EAC4-B3F8-7A446D054A4C}"/>
              </a:ext>
            </a:extLst>
          </p:cNvPr>
          <p:cNvSpPr txBox="1"/>
          <p:nvPr/>
        </p:nvSpPr>
        <p:spPr>
          <a:xfrm>
            <a:off x="9765010" y="6979049"/>
            <a:ext cx="148590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50" noProof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lang="en-US" sz="1650" noProof="0" dirty="0">
              <a:latin typeface="Arial"/>
              <a:cs typeface="Arial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D9B533E6-B80E-BE34-1CA2-5E32E9571C4D}"/>
              </a:ext>
            </a:extLst>
          </p:cNvPr>
          <p:cNvGrpSpPr/>
          <p:nvPr/>
        </p:nvGrpSpPr>
        <p:grpSpPr>
          <a:xfrm>
            <a:off x="9674225" y="8177751"/>
            <a:ext cx="67967" cy="857250"/>
            <a:chOff x="9682162" y="8172450"/>
            <a:chExt cx="47625" cy="438150"/>
          </a:xfrm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C80BB386-03F5-C614-A3D4-B20CC09823B8}"/>
                </a:ext>
              </a:extLst>
            </p:cNvPr>
            <p:cNvSpPr/>
            <p:nvPr/>
          </p:nvSpPr>
          <p:spPr>
            <a:xfrm>
              <a:off x="9682162" y="81724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49569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C10E8F3-7F18-C885-A3ED-D6C715411D39}"/>
                </a:ext>
              </a:extLst>
            </p:cNvPr>
            <p:cNvSpPr/>
            <p:nvPr/>
          </p:nvSpPr>
          <p:spPr>
            <a:xfrm>
              <a:off x="9682162" y="8515350"/>
              <a:ext cx="47625" cy="95250"/>
            </a:xfrm>
            <a:custGeom>
              <a:avLst/>
              <a:gdLst/>
              <a:ahLst/>
              <a:cxnLst/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049569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A1E159A3-C39A-90C2-3D11-B94CFB48D927}"/>
              </a:ext>
            </a:extLst>
          </p:cNvPr>
          <p:cNvSpPr txBox="1"/>
          <p:nvPr/>
        </p:nvSpPr>
        <p:spPr>
          <a:xfrm>
            <a:off x="10271125" y="6933031"/>
            <a:ext cx="267779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b="1" spc="-150" noProof="0" dirty="0">
                <a:solidFill>
                  <a:srgbClr val="0E1729"/>
                </a:solidFill>
                <a:latin typeface="Arial"/>
                <a:cs typeface="Arial"/>
              </a:rPr>
              <a:t>Model specific</a:t>
            </a:r>
            <a:endParaRPr lang="en-US" sz="2500" noProof="0" dirty="0">
              <a:latin typeface="Arial"/>
              <a:cs typeface="Arial"/>
            </a:endParaRPr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DD77D1FA-FB3B-5447-022E-5D4B4FB5A59E}"/>
              </a:ext>
            </a:extLst>
          </p:cNvPr>
          <p:cNvSpPr txBox="1"/>
          <p:nvPr/>
        </p:nvSpPr>
        <p:spPr>
          <a:xfrm>
            <a:off x="6081812" y="9490348"/>
            <a:ext cx="5864027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10" noProof="0" dirty="0">
                <a:solidFill>
                  <a:srgbClr val="9CA2AF"/>
                </a:solidFill>
                <a:latin typeface="Microsoft Sans Serif"/>
                <a:cs typeface="Microsoft Sans Serif"/>
              </a:rPr>
              <a:t>Adaptive Query-Routing Framework for Optimizing Small Language Models</a:t>
            </a: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972F4EEA-81B8-B88C-1364-A75B91703E14}"/>
              </a:ext>
            </a:extLst>
          </p:cNvPr>
          <p:cNvSpPr txBox="1"/>
          <p:nvPr/>
        </p:nvSpPr>
        <p:spPr>
          <a:xfrm>
            <a:off x="9740898" y="7570985"/>
            <a:ext cx="7829550" cy="170687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500" spc="-40" noProof="0" dirty="0">
                <a:solidFill>
                  <a:srgbClr val="055E45"/>
                </a:solidFill>
                <a:latin typeface="Microsoft Sans Serif"/>
                <a:cs typeface="Microsoft Sans Serif"/>
              </a:rPr>
              <a:t>The expected model downfalls are used to understand which option would be more useful when retrieval is not required</a:t>
            </a:r>
            <a:endParaRPr lang="en-US" sz="1550" noProof="0" dirty="0">
              <a:latin typeface="Britannic Bold"/>
              <a:cs typeface="Britannic Bold"/>
            </a:endParaRPr>
          </a:p>
          <a:p>
            <a:pPr marL="203200" marR="2233295">
              <a:spcBef>
                <a:spcPts val="1150"/>
              </a:spcBef>
            </a:pPr>
            <a:r>
              <a:rPr lang="en-US" sz="1500" spc="-10" noProof="0" dirty="0" err="1">
                <a:solidFill>
                  <a:srgbClr val="1D293B"/>
                </a:solidFill>
                <a:latin typeface="Microsoft Sans Serif"/>
                <a:cs typeface="Microsoft Sans Serif"/>
              </a:rPr>
              <a:t>CoT</a:t>
            </a: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 is used when the model still pays attention to the instruction and follows the instructions.</a:t>
            </a:r>
          </a:p>
          <a:p>
            <a:pPr marL="203200" marR="2233295">
              <a:spcBef>
                <a:spcPts val="1150"/>
              </a:spcBef>
            </a:pPr>
            <a:r>
              <a:rPr lang="en-US" sz="1500" spc="-10" noProof="0" dirty="0">
                <a:solidFill>
                  <a:srgbClr val="1D293B"/>
                </a:solidFill>
                <a:latin typeface="Microsoft Sans Serif"/>
                <a:cs typeface="Microsoft Sans Serif"/>
              </a:rPr>
              <a:t>Straight answer is used when the model ignores the whole instruction provided.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4" name="object 35">
            <a:extLst>
              <a:ext uri="{FF2B5EF4-FFF2-40B4-BE49-F238E27FC236}">
                <a16:creationId xmlns:a16="http://schemas.microsoft.com/office/drawing/2014/main" id="{0A8F1AF4-DBF1-E5F4-D290-CC960A2CA5A9}"/>
              </a:ext>
            </a:extLst>
          </p:cNvPr>
          <p:cNvSpPr txBox="1"/>
          <p:nvPr/>
        </p:nvSpPr>
        <p:spPr>
          <a:xfrm>
            <a:off x="792322" y="5946238"/>
            <a:ext cx="14541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50" b="1" spc="-50" noProof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lang="en-US" sz="1650" noProof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35" grpId="0"/>
      <p:bldP spid="39" grpId="0"/>
      <p:bldP spid="40" grpId="0"/>
      <p:bldP spid="41" grpId="0"/>
      <p:bldP spid="47" grpId="0"/>
      <p:bldP spid="53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943B9-A3D4-2040-5E62-6879DB1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7">
            <a:extLst>
              <a:ext uri="{FF2B5EF4-FFF2-40B4-BE49-F238E27FC236}">
                <a16:creationId xmlns:a16="http://schemas.microsoft.com/office/drawing/2014/main" id="{21EC2E85-F353-7F33-D988-188C7F35DF1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3390900"/>
            <a:ext cx="5562600" cy="5791200"/>
          </a:xfrm>
          <a:prstGeom prst="rect">
            <a:avLst/>
          </a:prstGeom>
        </p:spPr>
      </p:pic>
      <p:sp>
        <p:nvSpPr>
          <p:cNvPr id="51" name="object 4">
            <a:extLst>
              <a:ext uri="{FF2B5EF4-FFF2-40B4-BE49-F238E27FC236}">
                <a16:creationId xmlns:a16="http://schemas.microsoft.com/office/drawing/2014/main" id="{43EB04A8-5FC2-B9B5-6AF4-8D6A35D48F53}"/>
              </a:ext>
            </a:extLst>
          </p:cNvPr>
          <p:cNvSpPr/>
          <p:nvPr/>
        </p:nvSpPr>
        <p:spPr>
          <a:xfrm>
            <a:off x="609600" y="1943100"/>
            <a:ext cx="17068800" cy="121920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242220-3EC1-D5DE-A55A-1A2EC878C5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13271500" cy="129907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noProof="0" dirty="0"/>
              <a:t>Analysis V5: Accuracy-First Strategy</a:t>
            </a:r>
            <a:br>
              <a:rPr lang="en-US" sz="4950" noProof="0" dirty="0">
                <a:latin typeface="Bookman Old Style"/>
              </a:rPr>
            </a:br>
            <a:r>
              <a:rPr lang="en-US" sz="2500" b="0" spc="-3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Defaulting to Retrieval for Maximum Accuracy</a:t>
            </a:r>
            <a:endParaRPr lang="en-US" sz="2500" noProof="0" dirty="0">
              <a:solidFill>
                <a:srgbClr val="606C7E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3228015-3401-68AF-F552-F7C308D8ABDB}"/>
              </a:ext>
            </a:extLst>
          </p:cNvPr>
          <p:cNvSpPr txBox="1"/>
          <p:nvPr/>
        </p:nvSpPr>
        <p:spPr>
          <a:xfrm>
            <a:off x="762000" y="2095500"/>
            <a:ext cx="16764000" cy="9361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en-US" b="1" spc="-10" noProof="0" dirty="0">
                <a:solidFill>
                  <a:srgbClr val="93C4FD"/>
                </a:solidFill>
                <a:latin typeface="Arial"/>
                <a:cs typeface="Arial"/>
              </a:rPr>
              <a:t>Purpose</a:t>
            </a:r>
          </a:p>
          <a:p>
            <a:pPr algn="ctr">
              <a:spcBef>
                <a:spcPts val="480"/>
              </a:spcBef>
            </a:pPr>
            <a:r>
              <a:rPr lang="en-US" sz="16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Achieve the best possible accuracy on the provided dataset</a:t>
            </a:r>
            <a:endParaRPr lang="en-US" sz="160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endParaRPr lang="en-US" sz="1450" noProof="0" dirty="0">
              <a:latin typeface="Arial"/>
              <a:cs typeface="Arial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CE38ECAF-5BDF-FD37-527B-033F2AC9C77B}"/>
              </a:ext>
            </a:extLst>
          </p:cNvPr>
          <p:cNvGrpSpPr/>
          <p:nvPr/>
        </p:nvGrpSpPr>
        <p:grpSpPr>
          <a:xfrm>
            <a:off x="614362" y="3414712"/>
            <a:ext cx="5524500" cy="5762625"/>
            <a:chOff x="614362" y="3414712"/>
            <a:chExt cx="5524500" cy="576262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841FCEF-2496-CB1C-F7D7-7E8E054728CA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5457753" y="5762624"/>
                  </a:moveTo>
                  <a:lnTo>
                    <a:pt x="66746" y="5762624"/>
                  </a:lnTo>
                  <a:lnTo>
                    <a:pt x="62101" y="5762166"/>
                  </a:lnTo>
                  <a:lnTo>
                    <a:pt x="24240" y="5745016"/>
                  </a:lnTo>
                  <a:lnTo>
                    <a:pt x="2287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5457753" y="0"/>
                  </a:lnTo>
                  <a:lnTo>
                    <a:pt x="5496650" y="14644"/>
                  </a:lnTo>
                  <a:lnTo>
                    <a:pt x="5520856" y="48432"/>
                  </a:lnTo>
                  <a:lnTo>
                    <a:pt x="5524500" y="66746"/>
                  </a:lnTo>
                  <a:lnTo>
                    <a:pt x="5524500" y="5695877"/>
                  </a:lnTo>
                  <a:lnTo>
                    <a:pt x="5509854" y="5734774"/>
                  </a:lnTo>
                  <a:lnTo>
                    <a:pt x="5476065" y="5758980"/>
                  </a:lnTo>
                  <a:lnTo>
                    <a:pt x="5462397" y="5762166"/>
                  </a:lnTo>
                  <a:lnTo>
                    <a:pt x="5457753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669668D-42A6-4C9B-DE36-A9B1DE142C1A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71437" y="0"/>
                  </a:lnTo>
                  <a:lnTo>
                    <a:pt x="5453062" y="0"/>
                  </a:lnTo>
                  <a:lnTo>
                    <a:pt x="5492750" y="12038"/>
                  </a:lnTo>
                  <a:lnTo>
                    <a:pt x="5503576" y="20923"/>
                  </a:lnTo>
                  <a:lnTo>
                    <a:pt x="5506893" y="24240"/>
                  </a:lnTo>
                  <a:lnTo>
                    <a:pt x="5509854" y="27848"/>
                  </a:lnTo>
                  <a:lnTo>
                    <a:pt x="5512460" y="31748"/>
                  </a:lnTo>
                  <a:lnTo>
                    <a:pt x="5515066" y="35648"/>
                  </a:lnTo>
                  <a:lnTo>
                    <a:pt x="5524500" y="66746"/>
                  </a:lnTo>
                  <a:lnTo>
                    <a:pt x="5524500" y="71437"/>
                  </a:lnTo>
                  <a:lnTo>
                    <a:pt x="5524500" y="5691187"/>
                  </a:lnTo>
                  <a:lnTo>
                    <a:pt x="5512460" y="5730875"/>
                  </a:lnTo>
                  <a:lnTo>
                    <a:pt x="5492750" y="5750584"/>
                  </a:lnTo>
                  <a:lnTo>
                    <a:pt x="5488849" y="5753190"/>
                  </a:lnTo>
                  <a:lnTo>
                    <a:pt x="5453062" y="5762625"/>
                  </a:lnTo>
                  <a:lnTo>
                    <a:pt x="71437" y="5762625"/>
                  </a:lnTo>
                  <a:lnTo>
                    <a:pt x="44099" y="5757186"/>
                  </a:lnTo>
                  <a:lnTo>
                    <a:pt x="39765" y="5755391"/>
                  </a:lnTo>
                  <a:lnTo>
                    <a:pt x="35649" y="5753190"/>
                  </a:lnTo>
                  <a:lnTo>
                    <a:pt x="31748" y="5750584"/>
                  </a:lnTo>
                  <a:lnTo>
                    <a:pt x="27848" y="5747979"/>
                  </a:lnTo>
                  <a:lnTo>
                    <a:pt x="5437" y="5718524"/>
                  </a:lnTo>
                  <a:lnTo>
                    <a:pt x="3642" y="5714190"/>
                  </a:lnTo>
                  <a:lnTo>
                    <a:pt x="2287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91583B44-4E37-4466-2C87-2435C2059928}"/>
              </a:ext>
            </a:extLst>
          </p:cNvPr>
          <p:cNvSpPr txBox="1"/>
          <p:nvPr/>
        </p:nvSpPr>
        <p:spPr>
          <a:xfrm>
            <a:off x="835025" y="3605044"/>
            <a:ext cx="350837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1- Decision </a:t>
            </a:r>
            <a:r>
              <a:rPr lang="en-US" sz="2000" b="1" spc="-90" dirty="0">
                <a:solidFill>
                  <a:srgbClr val="0E1729"/>
                </a:solidFill>
                <a:latin typeface="Arial"/>
                <a:cs typeface="Arial"/>
              </a:rPr>
              <a:t>Patterns</a:t>
            </a:r>
            <a:endParaRPr lang="en-US" sz="1950" noProof="0" dirty="0">
              <a:latin typeface="Arial"/>
              <a:cs typeface="Arial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0B70FBA1-5FB1-1F20-8FA9-DF2F61C78531}"/>
              </a:ext>
            </a:extLst>
          </p:cNvPr>
          <p:cNvGrpSpPr/>
          <p:nvPr/>
        </p:nvGrpSpPr>
        <p:grpSpPr>
          <a:xfrm>
            <a:off x="6376987" y="3414712"/>
            <a:ext cx="5534025" cy="5762625"/>
            <a:chOff x="6376987" y="3414712"/>
            <a:chExt cx="5534025" cy="5762625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82AE00D2-6E6A-7F85-F804-313AD41B8277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5467277" y="5762624"/>
                  </a:moveTo>
                  <a:lnTo>
                    <a:pt x="66746" y="5762624"/>
                  </a:lnTo>
                  <a:lnTo>
                    <a:pt x="62100" y="5762166"/>
                  </a:lnTo>
                  <a:lnTo>
                    <a:pt x="24240" y="5745016"/>
                  </a:lnTo>
                  <a:lnTo>
                    <a:pt x="2286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467277" y="0"/>
                  </a:lnTo>
                  <a:lnTo>
                    <a:pt x="5506175" y="14644"/>
                  </a:lnTo>
                  <a:lnTo>
                    <a:pt x="5530380" y="48432"/>
                  </a:lnTo>
                  <a:lnTo>
                    <a:pt x="5534025" y="66746"/>
                  </a:lnTo>
                  <a:lnTo>
                    <a:pt x="5534025" y="5695877"/>
                  </a:lnTo>
                  <a:lnTo>
                    <a:pt x="5519379" y="5734774"/>
                  </a:lnTo>
                  <a:lnTo>
                    <a:pt x="5485590" y="5758980"/>
                  </a:lnTo>
                  <a:lnTo>
                    <a:pt x="5471922" y="5762166"/>
                  </a:lnTo>
                  <a:lnTo>
                    <a:pt x="5467277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B380A6A-2B3C-661E-59DA-3DA86700D67C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71437" y="0"/>
                  </a:lnTo>
                  <a:lnTo>
                    <a:pt x="5462587" y="0"/>
                  </a:lnTo>
                  <a:lnTo>
                    <a:pt x="5489924" y="5437"/>
                  </a:lnTo>
                  <a:lnTo>
                    <a:pt x="5494258" y="7232"/>
                  </a:lnTo>
                  <a:lnTo>
                    <a:pt x="5498374" y="9432"/>
                  </a:lnTo>
                  <a:lnTo>
                    <a:pt x="5502274" y="12038"/>
                  </a:lnTo>
                  <a:lnTo>
                    <a:pt x="5506175" y="14645"/>
                  </a:lnTo>
                  <a:lnTo>
                    <a:pt x="5509783" y="17606"/>
                  </a:lnTo>
                  <a:lnTo>
                    <a:pt x="5513100" y="20923"/>
                  </a:lnTo>
                  <a:lnTo>
                    <a:pt x="5516418" y="24240"/>
                  </a:lnTo>
                  <a:lnTo>
                    <a:pt x="5528586" y="44099"/>
                  </a:lnTo>
                  <a:lnTo>
                    <a:pt x="5530380" y="48432"/>
                  </a:lnTo>
                  <a:lnTo>
                    <a:pt x="5531737" y="52899"/>
                  </a:lnTo>
                  <a:lnTo>
                    <a:pt x="5532651" y="57500"/>
                  </a:lnTo>
                  <a:lnTo>
                    <a:pt x="5533567" y="62101"/>
                  </a:lnTo>
                  <a:lnTo>
                    <a:pt x="5534025" y="66746"/>
                  </a:lnTo>
                  <a:lnTo>
                    <a:pt x="5534025" y="71437"/>
                  </a:lnTo>
                  <a:lnTo>
                    <a:pt x="5534025" y="5691187"/>
                  </a:lnTo>
                  <a:lnTo>
                    <a:pt x="5534025" y="5695877"/>
                  </a:lnTo>
                  <a:lnTo>
                    <a:pt x="5533567" y="5700522"/>
                  </a:lnTo>
                  <a:lnTo>
                    <a:pt x="5532651" y="5705123"/>
                  </a:lnTo>
                  <a:lnTo>
                    <a:pt x="5531737" y="5709723"/>
                  </a:lnTo>
                  <a:lnTo>
                    <a:pt x="5530380" y="5714190"/>
                  </a:lnTo>
                  <a:lnTo>
                    <a:pt x="5528586" y="5718524"/>
                  </a:lnTo>
                  <a:lnTo>
                    <a:pt x="5526791" y="5722857"/>
                  </a:lnTo>
                  <a:lnTo>
                    <a:pt x="5513100" y="5741700"/>
                  </a:lnTo>
                  <a:lnTo>
                    <a:pt x="5509783" y="5745017"/>
                  </a:lnTo>
                  <a:lnTo>
                    <a:pt x="5506175" y="5747979"/>
                  </a:lnTo>
                  <a:lnTo>
                    <a:pt x="5502274" y="5750584"/>
                  </a:lnTo>
                  <a:lnTo>
                    <a:pt x="5498374" y="5753190"/>
                  </a:lnTo>
                  <a:lnTo>
                    <a:pt x="5494258" y="5755391"/>
                  </a:lnTo>
                  <a:lnTo>
                    <a:pt x="5489924" y="5757186"/>
                  </a:lnTo>
                  <a:lnTo>
                    <a:pt x="5485590" y="5758981"/>
                  </a:lnTo>
                  <a:lnTo>
                    <a:pt x="5462587" y="5762625"/>
                  </a:lnTo>
                  <a:lnTo>
                    <a:pt x="71437" y="5762625"/>
                  </a:lnTo>
                  <a:lnTo>
                    <a:pt x="44098" y="5757186"/>
                  </a:lnTo>
                  <a:lnTo>
                    <a:pt x="39764" y="5755391"/>
                  </a:lnTo>
                  <a:lnTo>
                    <a:pt x="35648" y="5753190"/>
                  </a:lnTo>
                  <a:lnTo>
                    <a:pt x="31747" y="5750584"/>
                  </a:lnTo>
                  <a:lnTo>
                    <a:pt x="27848" y="5747979"/>
                  </a:lnTo>
                  <a:lnTo>
                    <a:pt x="24240" y="5745017"/>
                  </a:lnTo>
                  <a:lnTo>
                    <a:pt x="20923" y="5741700"/>
                  </a:lnTo>
                  <a:lnTo>
                    <a:pt x="17606" y="5738383"/>
                  </a:lnTo>
                  <a:lnTo>
                    <a:pt x="5436" y="5718524"/>
                  </a:lnTo>
                  <a:lnTo>
                    <a:pt x="3642" y="5714190"/>
                  </a:lnTo>
                  <a:lnTo>
                    <a:pt x="2286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F3F0A069-68B8-D20C-C191-51B6E6E1CAF7}"/>
                </a:ext>
              </a:extLst>
            </p:cNvPr>
            <p:cNvSpPr/>
            <p:nvPr/>
          </p:nvSpPr>
          <p:spPr>
            <a:xfrm>
              <a:off x="6610350" y="7229474"/>
              <a:ext cx="38100" cy="1714500"/>
            </a:xfrm>
            <a:custGeom>
              <a:avLst/>
              <a:gdLst/>
              <a:ahLst/>
              <a:cxnLst/>
              <a:rect l="l" t="t" r="r" b="b"/>
              <a:pathLst>
                <a:path w="38100" h="1714500">
                  <a:moveTo>
                    <a:pt x="38100" y="1714500"/>
                  </a:moveTo>
                  <a:lnTo>
                    <a:pt x="2789" y="1691025"/>
                  </a:lnTo>
                  <a:lnTo>
                    <a:pt x="0" y="16764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714500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092C366D-4FC5-A4AF-645B-386BF709D2E3}"/>
              </a:ext>
            </a:extLst>
          </p:cNvPr>
          <p:cNvSpPr txBox="1"/>
          <p:nvPr/>
        </p:nvSpPr>
        <p:spPr>
          <a:xfrm>
            <a:off x="6600775" y="3605044"/>
            <a:ext cx="323469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2- Profile 1 Triggers</a:t>
            </a:r>
            <a:endParaRPr lang="en-US" sz="1950" noProof="0" dirty="0">
              <a:latin typeface="Arial"/>
              <a:cs typeface="Arial"/>
            </a:endParaRPr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1786037D-DF6F-8DFD-14F8-8DD8AD231C3F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0" b="89934" l="5594" r="89845">
                        <a14:foregroundMark x1="5594" y1="5776" x2="5594" y2="5776"/>
                        <a14:backgroundMark x1="9294" y1="52888" x2="8348" y2="61634"/>
                        <a14:backgroundMark x1="8348" y1="61634" x2="9725" y2="61716"/>
                        <a14:backgroundMark x1="7401" y1="5776" x2="6885" y2="6271"/>
                        <a14:backgroundMark x1="18847" y1="56518" x2="53614" y2="62211"/>
                        <a14:backgroundMark x1="53614" y1="62211" x2="66781" y2="59818"/>
                      </a14:backgroundRemoval>
                    </a14:imgEffect>
                  </a14:imgLayer>
                </a14:imgProps>
              </a:ext>
            </a:extLst>
          </a:blip>
          <a:srcRect l="4361" t="3741" r="89902" b="89879"/>
          <a:stretch>
            <a:fillRect/>
          </a:stretch>
        </p:blipFill>
        <p:spPr>
          <a:xfrm>
            <a:off x="12496800" y="4000500"/>
            <a:ext cx="317501" cy="368300"/>
          </a:xfrm>
          <a:prstGeom prst="rect">
            <a:avLst/>
          </a:prstGeom>
        </p:spPr>
      </p:pic>
      <p:sp>
        <p:nvSpPr>
          <p:cNvPr id="42" name="object 42">
            <a:extLst>
              <a:ext uri="{FF2B5EF4-FFF2-40B4-BE49-F238E27FC236}">
                <a16:creationId xmlns:a16="http://schemas.microsoft.com/office/drawing/2014/main" id="{1886FCCD-6E90-8463-6166-F624EAD94185}"/>
              </a:ext>
            </a:extLst>
          </p:cNvPr>
          <p:cNvSpPr txBox="1"/>
          <p:nvPr/>
        </p:nvSpPr>
        <p:spPr>
          <a:xfrm>
            <a:off x="12649200" y="4000500"/>
            <a:ext cx="446214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35"/>
              </a:spcBef>
            </a:pPr>
            <a:r>
              <a:rPr lang="en-US" sz="2000" b="1" spc="-120" noProof="0" dirty="0">
                <a:solidFill>
                  <a:srgbClr val="FFFFFF"/>
                </a:solidFill>
                <a:latin typeface="Arial"/>
                <a:cs typeface="Arial"/>
              </a:rPr>
              <a:t>Decision Rule</a:t>
            </a:r>
            <a:endParaRPr lang="en-US" sz="2000" noProof="0" dirty="0">
              <a:latin typeface="Arial"/>
              <a:cs typeface="Arial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BA785CE-C6CD-757A-34FB-B8B7A8A323A8}"/>
              </a:ext>
            </a:extLst>
          </p:cNvPr>
          <p:cNvSpPr txBox="1"/>
          <p:nvPr/>
        </p:nvSpPr>
        <p:spPr>
          <a:xfrm>
            <a:off x="12589293" y="4779945"/>
            <a:ext cx="4645660" cy="19152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Safety-first approach: Any ambiguity → Choose '1-Yes'</a:t>
            </a: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Better to retrieve unnecessarily than miss required information</a:t>
            </a: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7E6D89-D8A9-8FAD-A5F6-FE562B9AF739}"/>
              </a:ext>
            </a:extLst>
          </p:cNvPr>
          <p:cNvSpPr/>
          <p:nvPr/>
        </p:nvSpPr>
        <p:spPr>
          <a:xfrm>
            <a:off x="6524575" y="7115174"/>
            <a:ext cx="228600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C554219E-9DF6-3EE3-9FD0-71DDBB3185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8133DF-C8B0-F1BC-6BE2-1363D2F16198}"/>
              </a:ext>
            </a:extLst>
          </p:cNvPr>
          <p:cNvSpPr txBox="1"/>
          <p:nvPr/>
        </p:nvSpPr>
        <p:spPr>
          <a:xfrm>
            <a:off x="838399" y="4602719"/>
            <a:ext cx="5108526" cy="25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Primary goal: Choose the BEST fit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noProof="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When in doubt → Default to retrieval (1-Yes)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noProof="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"A slow but correct answer is always better than a fast but wrong one"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8011BF-8D00-0BD1-A3AE-235D54587F6F}"/>
              </a:ext>
            </a:extLst>
          </p:cNvPr>
          <p:cNvSpPr txBox="1"/>
          <p:nvPr/>
        </p:nvSpPr>
        <p:spPr>
          <a:xfrm>
            <a:off x="6596062" y="4325589"/>
            <a:ext cx="5108526" cy="17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Specific &amp; Non-Famous Entities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Precise Data (numbers, dates, statistics)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Comparative Judgments requiring evidence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Recent Events (very recent topics)</a:t>
            </a:r>
          </a:p>
        </p:txBody>
      </p:sp>
    </p:spTree>
    <p:extLst>
      <p:ext uri="{BB962C8B-B14F-4D97-AF65-F5344CB8AC3E}">
        <p14:creationId xmlns:p14="http://schemas.microsoft.com/office/powerpoint/2010/main" val="411772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AED07-89AF-52DF-87A2-1C93B5F0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7">
            <a:extLst>
              <a:ext uri="{FF2B5EF4-FFF2-40B4-BE49-F238E27FC236}">
                <a16:creationId xmlns:a16="http://schemas.microsoft.com/office/drawing/2014/main" id="{6CC4D79D-636D-E7B4-81DA-1ADD44C5C5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3390900"/>
            <a:ext cx="5562600" cy="5791200"/>
          </a:xfrm>
          <a:prstGeom prst="rect">
            <a:avLst/>
          </a:prstGeom>
        </p:spPr>
      </p:pic>
      <p:sp>
        <p:nvSpPr>
          <p:cNvPr id="51" name="object 4">
            <a:extLst>
              <a:ext uri="{FF2B5EF4-FFF2-40B4-BE49-F238E27FC236}">
                <a16:creationId xmlns:a16="http://schemas.microsoft.com/office/drawing/2014/main" id="{A3DDCAF7-EF05-609D-2D7E-B6B082336590}"/>
              </a:ext>
            </a:extLst>
          </p:cNvPr>
          <p:cNvSpPr/>
          <p:nvPr/>
        </p:nvSpPr>
        <p:spPr>
          <a:xfrm>
            <a:off x="609600" y="1943100"/>
            <a:ext cx="17068800" cy="121920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CDF70DE-B2EE-1132-0F4A-FF9C34A178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14185900" cy="129907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noProof="0" dirty="0"/>
              <a:t>Analysis V6: Reducing Unnecessary Retrieval</a:t>
            </a:r>
            <a:br>
              <a:rPr lang="en-US" sz="4950" noProof="0" dirty="0">
                <a:latin typeface="Bookman Old Style"/>
              </a:rPr>
            </a:br>
            <a:r>
              <a:rPr lang="en-US" sz="2500" b="0" spc="-3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Efficiency-Driven: Retrieve Only When Necessary</a:t>
            </a:r>
            <a:endParaRPr lang="en-US" sz="2500" noProof="0" dirty="0">
              <a:solidFill>
                <a:srgbClr val="606C7E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65BA67D-5F9B-92DA-2DC4-4C0E4068CE3E}"/>
              </a:ext>
            </a:extLst>
          </p:cNvPr>
          <p:cNvSpPr txBox="1"/>
          <p:nvPr/>
        </p:nvSpPr>
        <p:spPr>
          <a:xfrm>
            <a:off x="762000" y="2095500"/>
            <a:ext cx="16764000" cy="9361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en-US" b="1" spc="-10" noProof="0" dirty="0">
                <a:solidFill>
                  <a:srgbClr val="93C4FD"/>
                </a:solidFill>
                <a:latin typeface="Arial"/>
                <a:cs typeface="Arial"/>
              </a:rPr>
              <a:t>Purpose</a:t>
            </a:r>
          </a:p>
          <a:p>
            <a:pPr algn="ctr">
              <a:spcBef>
                <a:spcPts val="480"/>
              </a:spcBef>
            </a:pPr>
            <a:r>
              <a:rPr lang="en-US" sz="16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Achieve the best possible efficiency on the provided dataset</a:t>
            </a:r>
            <a:endParaRPr lang="en-US" sz="160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endParaRPr lang="en-US" sz="1450" noProof="0" dirty="0">
              <a:latin typeface="Arial"/>
              <a:cs typeface="Arial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75D0FD9F-D483-800B-6293-FE1D4BE1DB69}"/>
              </a:ext>
            </a:extLst>
          </p:cNvPr>
          <p:cNvGrpSpPr/>
          <p:nvPr/>
        </p:nvGrpSpPr>
        <p:grpSpPr>
          <a:xfrm>
            <a:off x="614362" y="3414712"/>
            <a:ext cx="5524500" cy="5762625"/>
            <a:chOff x="614362" y="3414712"/>
            <a:chExt cx="5524500" cy="5762625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52DB0C78-6DB9-59BA-6B01-455C45CBC583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5457753" y="5762624"/>
                  </a:moveTo>
                  <a:lnTo>
                    <a:pt x="66746" y="5762624"/>
                  </a:lnTo>
                  <a:lnTo>
                    <a:pt x="62101" y="5762166"/>
                  </a:lnTo>
                  <a:lnTo>
                    <a:pt x="24240" y="5745016"/>
                  </a:lnTo>
                  <a:lnTo>
                    <a:pt x="2287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5457753" y="0"/>
                  </a:lnTo>
                  <a:lnTo>
                    <a:pt x="5496650" y="14644"/>
                  </a:lnTo>
                  <a:lnTo>
                    <a:pt x="5520856" y="48432"/>
                  </a:lnTo>
                  <a:lnTo>
                    <a:pt x="5524500" y="66746"/>
                  </a:lnTo>
                  <a:lnTo>
                    <a:pt x="5524500" y="5695877"/>
                  </a:lnTo>
                  <a:lnTo>
                    <a:pt x="5509854" y="5734774"/>
                  </a:lnTo>
                  <a:lnTo>
                    <a:pt x="5476065" y="5758980"/>
                  </a:lnTo>
                  <a:lnTo>
                    <a:pt x="5462397" y="5762166"/>
                  </a:lnTo>
                  <a:lnTo>
                    <a:pt x="5457753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E948CCB-E0F3-0BA6-05EC-F4A4C9B070CE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71437" y="0"/>
                  </a:lnTo>
                  <a:lnTo>
                    <a:pt x="5453062" y="0"/>
                  </a:lnTo>
                  <a:lnTo>
                    <a:pt x="5492750" y="12038"/>
                  </a:lnTo>
                  <a:lnTo>
                    <a:pt x="5503576" y="20923"/>
                  </a:lnTo>
                  <a:lnTo>
                    <a:pt x="5506893" y="24240"/>
                  </a:lnTo>
                  <a:lnTo>
                    <a:pt x="5509854" y="27848"/>
                  </a:lnTo>
                  <a:lnTo>
                    <a:pt x="5512460" y="31748"/>
                  </a:lnTo>
                  <a:lnTo>
                    <a:pt x="5515066" y="35648"/>
                  </a:lnTo>
                  <a:lnTo>
                    <a:pt x="5524500" y="66746"/>
                  </a:lnTo>
                  <a:lnTo>
                    <a:pt x="5524500" y="71437"/>
                  </a:lnTo>
                  <a:lnTo>
                    <a:pt x="5524500" y="5691187"/>
                  </a:lnTo>
                  <a:lnTo>
                    <a:pt x="5512460" y="5730875"/>
                  </a:lnTo>
                  <a:lnTo>
                    <a:pt x="5492750" y="5750584"/>
                  </a:lnTo>
                  <a:lnTo>
                    <a:pt x="5488849" y="5753190"/>
                  </a:lnTo>
                  <a:lnTo>
                    <a:pt x="5453062" y="5762625"/>
                  </a:lnTo>
                  <a:lnTo>
                    <a:pt x="71437" y="5762625"/>
                  </a:lnTo>
                  <a:lnTo>
                    <a:pt x="44099" y="5757186"/>
                  </a:lnTo>
                  <a:lnTo>
                    <a:pt x="39765" y="5755391"/>
                  </a:lnTo>
                  <a:lnTo>
                    <a:pt x="35649" y="5753190"/>
                  </a:lnTo>
                  <a:lnTo>
                    <a:pt x="31748" y="5750584"/>
                  </a:lnTo>
                  <a:lnTo>
                    <a:pt x="27848" y="5747979"/>
                  </a:lnTo>
                  <a:lnTo>
                    <a:pt x="5437" y="5718524"/>
                  </a:lnTo>
                  <a:lnTo>
                    <a:pt x="3642" y="5714190"/>
                  </a:lnTo>
                  <a:lnTo>
                    <a:pt x="2287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7CFE9B49-7BC3-3AD5-80F0-88107EE71FC3}"/>
              </a:ext>
            </a:extLst>
          </p:cNvPr>
          <p:cNvSpPr txBox="1"/>
          <p:nvPr/>
        </p:nvSpPr>
        <p:spPr>
          <a:xfrm>
            <a:off x="835025" y="3605044"/>
            <a:ext cx="350837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1- Decision </a:t>
            </a:r>
            <a:r>
              <a:rPr lang="en-US" sz="2000" b="1" spc="-90" dirty="0">
                <a:solidFill>
                  <a:srgbClr val="0E1729"/>
                </a:solidFill>
                <a:latin typeface="Arial"/>
                <a:cs typeface="Arial"/>
              </a:rPr>
              <a:t>Patterns</a:t>
            </a:r>
            <a:endParaRPr lang="en-US" sz="1950" noProof="0" dirty="0">
              <a:latin typeface="Arial"/>
              <a:cs typeface="Arial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E820909B-FE1A-B692-95E8-E7B42BCA59B6}"/>
              </a:ext>
            </a:extLst>
          </p:cNvPr>
          <p:cNvGrpSpPr/>
          <p:nvPr/>
        </p:nvGrpSpPr>
        <p:grpSpPr>
          <a:xfrm>
            <a:off x="6376987" y="3414713"/>
            <a:ext cx="5534025" cy="3709988"/>
            <a:chOff x="6376987" y="3414712"/>
            <a:chExt cx="5534025" cy="5762625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5D68AF43-C6A1-EBBE-41AC-652B18AE4133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5467277" y="5762624"/>
                  </a:moveTo>
                  <a:lnTo>
                    <a:pt x="66746" y="5762624"/>
                  </a:lnTo>
                  <a:lnTo>
                    <a:pt x="62100" y="5762166"/>
                  </a:lnTo>
                  <a:lnTo>
                    <a:pt x="24240" y="5745016"/>
                  </a:lnTo>
                  <a:lnTo>
                    <a:pt x="2286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467277" y="0"/>
                  </a:lnTo>
                  <a:lnTo>
                    <a:pt x="5506175" y="14644"/>
                  </a:lnTo>
                  <a:lnTo>
                    <a:pt x="5530380" y="48432"/>
                  </a:lnTo>
                  <a:lnTo>
                    <a:pt x="5534025" y="66746"/>
                  </a:lnTo>
                  <a:lnTo>
                    <a:pt x="5534025" y="5695877"/>
                  </a:lnTo>
                  <a:lnTo>
                    <a:pt x="5519379" y="5734774"/>
                  </a:lnTo>
                  <a:lnTo>
                    <a:pt x="5485590" y="5758980"/>
                  </a:lnTo>
                  <a:lnTo>
                    <a:pt x="5471922" y="5762166"/>
                  </a:lnTo>
                  <a:lnTo>
                    <a:pt x="5467277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FAD4078C-BAAB-1B2C-90B5-1F44D945390E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71437" y="0"/>
                  </a:lnTo>
                  <a:lnTo>
                    <a:pt x="5462587" y="0"/>
                  </a:lnTo>
                  <a:lnTo>
                    <a:pt x="5489924" y="5437"/>
                  </a:lnTo>
                  <a:lnTo>
                    <a:pt x="5494258" y="7232"/>
                  </a:lnTo>
                  <a:lnTo>
                    <a:pt x="5498374" y="9432"/>
                  </a:lnTo>
                  <a:lnTo>
                    <a:pt x="5502274" y="12038"/>
                  </a:lnTo>
                  <a:lnTo>
                    <a:pt x="5506175" y="14645"/>
                  </a:lnTo>
                  <a:lnTo>
                    <a:pt x="5509783" y="17606"/>
                  </a:lnTo>
                  <a:lnTo>
                    <a:pt x="5513100" y="20923"/>
                  </a:lnTo>
                  <a:lnTo>
                    <a:pt x="5516418" y="24240"/>
                  </a:lnTo>
                  <a:lnTo>
                    <a:pt x="5528586" y="44099"/>
                  </a:lnTo>
                  <a:lnTo>
                    <a:pt x="5530380" y="48432"/>
                  </a:lnTo>
                  <a:lnTo>
                    <a:pt x="5531737" y="52899"/>
                  </a:lnTo>
                  <a:lnTo>
                    <a:pt x="5532651" y="57500"/>
                  </a:lnTo>
                  <a:lnTo>
                    <a:pt x="5533567" y="62101"/>
                  </a:lnTo>
                  <a:lnTo>
                    <a:pt x="5534025" y="66746"/>
                  </a:lnTo>
                  <a:lnTo>
                    <a:pt x="5534025" y="71437"/>
                  </a:lnTo>
                  <a:lnTo>
                    <a:pt x="5534025" y="5691187"/>
                  </a:lnTo>
                  <a:lnTo>
                    <a:pt x="5534025" y="5695877"/>
                  </a:lnTo>
                  <a:lnTo>
                    <a:pt x="5533567" y="5700522"/>
                  </a:lnTo>
                  <a:lnTo>
                    <a:pt x="5532651" y="5705123"/>
                  </a:lnTo>
                  <a:lnTo>
                    <a:pt x="5531737" y="5709723"/>
                  </a:lnTo>
                  <a:lnTo>
                    <a:pt x="5530380" y="5714190"/>
                  </a:lnTo>
                  <a:lnTo>
                    <a:pt x="5528586" y="5718524"/>
                  </a:lnTo>
                  <a:lnTo>
                    <a:pt x="5526791" y="5722857"/>
                  </a:lnTo>
                  <a:lnTo>
                    <a:pt x="5513100" y="5741700"/>
                  </a:lnTo>
                  <a:lnTo>
                    <a:pt x="5509783" y="5745017"/>
                  </a:lnTo>
                  <a:lnTo>
                    <a:pt x="5506175" y="5747979"/>
                  </a:lnTo>
                  <a:lnTo>
                    <a:pt x="5502274" y="5750584"/>
                  </a:lnTo>
                  <a:lnTo>
                    <a:pt x="5498374" y="5753190"/>
                  </a:lnTo>
                  <a:lnTo>
                    <a:pt x="5494258" y="5755391"/>
                  </a:lnTo>
                  <a:lnTo>
                    <a:pt x="5489924" y="5757186"/>
                  </a:lnTo>
                  <a:lnTo>
                    <a:pt x="5485590" y="5758981"/>
                  </a:lnTo>
                  <a:lnTo>
                    <a:pt x="5462587" y="5762625"/>
                  </a:lnTo>
                  <a:lnTo>
                    <a:pt x="71437" y="5762625"/>
                  </a:lnTo>
                  <a:lnTo>
                    <a:pt x="44098" y="5757186"/>
                  </a:lnTo>
                  <a:lnTo>
                    <a:pt x="39764" y="5755391"/>
                  </a:lnTo>
                  <a:lnTo>
                    <a:pt x="35648" y="5753190"/>
                  </a:lnTo>
                  <a:lnTo>
                    <a:pt x="31747" y="5750584"/>
                  </a:lnTo>
                  <a:lnTo>
                    <a:pt x="27848" y="5747979"/>
                  </a:lnTo>
                  <a:lnTo>
                    <a:pt x="24240" y="5745017"/>
                  </a:lnTo>
                  <a:lnTo>
                    <a:pt x="20923" y="5741700"/>
                  </a:lnTo>
                  <a:lnTo>
                    <a:pt x="17606" y="5738383"/>
                  </a:lnTo>
                  <a:lnTo>
                    <a:pt x="5436" y="5718524"/>
                  </a:lnTo>
                  <a:lnTo>
                    <a:pt x="3642" y="5714190"/>
                  </a:lnTo>
                  <a:lnTo>
                    <a:pt x="2286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6A5F1CB-03BF-B16F-E172-A26E1094416B}"/>
              </a:ext>
            </a:extLst>
          </p:cNvPr>
          <p:cNvSpPr txBox="1"/>
          <p:nvPr/>
        </p:nvSpPr>
        <p:spPr>
          <a:xfrm>
            <a:off x="6600775" y="3605044"/>
            <a:ext cx="323469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2- Profile 1 Triggers</a:t>
            </a:r>
            <a:endParaRPr lang="en-US" sz="1950" noProof="0" dirty="0">
              <a:latin typeface="Arial"/>
              <a:cs typeface="Arial"/>
            </a:endParaRPr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299521E8-0FAD-BFA0-B0E0-19C3AE70F4C2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0" b="89934" l="5594" r="89845">
                        <a14:foregroundMark x1="5594" y1="5776" x2="5594" y2="5776"/>
                        <a14:backgroundMark x1="9294" y1="52888" x2="8348" y2="61634"/>
                        <a14:backgroundMark x1="8348" y1="61634" x2="9725" y2="61716"/>
                        <a14:backgroundMark x1="7401" y1="5776" x2="6885" y2="6271"/>
                        <a14:backgroundMark x1="18847" y1="56518" x2="53614" y2="62211"/>
                        <a14:backgroundMark x1="53614" y1="62211" x2="66781" y2="59818"/>
                      </a14:backgroundRemoval>
                    </a14:imgEffect>
                  </a14:imgLayer>
                </a14:imgProps>
              </a:ext>
            </a:extLst>
          </a:blip>
          <a:srcRect l="4361" t="3741" r="89902" b="89879"/>
          <a:stretch>
            <a:fillRect/>
          </a:stretch>
        </p:blipFill>
        <p:spPr>
          <a:xfrm>
            <a:off x="12496800" y="4000500"/>
            <a:ext cx="317501" cy="368300"/>
          </a:xfrm>
          <a:prstGeom prst="rect">
            <a:avLst/>
          </a:prstGeom>
        </p:spPr>
      </p:pic>
      <p:sp>
        <p:nvSpPr>
          <p:cNvPr id="42" name="object 42">
            <a:extLst>
              <a:ext uri="{FF2B5EF4-FFF2-40B4-BE49-F238E27FC236}">
                <a16:creationId xmlns:a16="http://schemas.microsoft.com/office/drawing/2014/main" id="{F6759247-1DEE-8658-EDDB-9743C3395877}"/>
              </a:ext>
            </a:extLst>
          </p:cNvPr>
          <p:cNvSpPr txBox="1"/>
          <p:nvPr/>
        </p:nvSpPr>
        <p:spPr>
          <a:xfrm>
            <a:off x="12649200" y="4000500"/>
            <a:ext cx="446214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35"/>
              </a:spcBef>
            </a:pPr>
            <a:r>
              <a:rPr lang="en-US" sz="2000" b="1" spc="-120" noProof="0" dirty="0">
                <a:solidFill>
                  <a:srgbClr val="FFFFFF"/>
                </a:solidFill>
                <a:latin typeface="Arial"/>
                <a:cs typeface="Arial"/>
              </a:rPr>
              <a:t>Decision Rule</a:t>
            </a:r>
            <a:endParaRPr lang="en-US" sz="2000" noProof="0" dirty="0">
              <a:latin typeface="Arial"/>
              <a:cs typeface="Arial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7CE965A0-8EF9-6EAC-A729-3EDF493AF3E9}"/>
              </a:ext>
            </a:extLst>
          </p:cNvPr>
          <p:cNvSpPr txBox="1"/>
          <p:nvPr/>
        </p:nvSpPr>
        <p:spPr>
          <a:xfrm>
            <a:off x="12612370" y="5197802"/>
            <a:ext cx="4645660" cy="19152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Scrutinize for clear triggers - don't default to '1-Yes' out of caution</a:t>
            </a:r>
          </a:p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Explicit reason required for retrieval</a:t>
            </a: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68DB574E-94F0-805C-8EF8-93A678762B4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20260-38BD-79D9-4C7C-A69D20A773D4}"/>
              </a:ext>
            </a:extLst>
          </p:cNvPr>
          <p:cNvSpPr txBox="1"/>
          <p:nvPr/>
        </p:nvSpPr>
        <p:spPr>
          <a:xfrm>
            <a:off x="838399" y="4602719"/>
            <a:ext cx="5108526" cy="25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Primary goal: Reduce incorrect '1-Yes' classifications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Default assumption: Query is '2-No' (direct answer)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Requires explicit retrieval trigger - no caution-based defaults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887435-6CFE-5381-3760-8DD72FEA9906}"/>
              </a:ext>
            </a:extLst>
          </p:cNvPr>
          <p:cNvSpPr txBox="1"/>
          <p:nvPr/>
        </p:nvSpPr>
        <p:spPr>
          <a:xfrm>
            <a:off x="6629400" y="4047803"/>
            <a:ext cx="5108526" cy="29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Low-Fame Entities (if lacking confident knowledge)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Hard Data (not common trivia)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Recent Information (last 2 years: events, releases, news)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Document-Based Analysis (specific text comparisons)</a:t>
            </a:r>
          </a:p>
        </p:txBody>
      </p:sp>
      <p:grpSp>
        <p:nvGrpSpPr>
          <p:cNvPr id="5" name="object 28">
            <a:extLst>
              <a:ext uri="{FF2B5EF4-FFF2-40B4-BE49-F238E27FC236}">
                <a16:creationId xmlns:a16="http://schemas.microsoft.com/office/drawing/2014/main" id="{A0416C2A-D9D3-8859-407E-13C92869CDBA}"/>
              </a:ext>
            </a:extLst>
          </p:cNvPr>
          <p:cNvGrpSpPr/>
          <p:nvPr/>
        </p:nvGrpSpPr>
        <p:grpSpPr>
          <a:xfrm>
            <a:off x="6376986" y="7182980"/>
            <a:ext cx="5534025" cy="1994357"/>
            <a:chOff x="6376987" y="3414712"/>
            <a:chExt cx="5534025" cy="5762625"/>
          </a:xfrm>
        </p:grpSpPr>
        <p:sp>
          <p:nvSpPr>
            <p:cNvPr id="7" name="object 29">
              <a:extLst>
                <a:ext uri="{FF2B5EF4-FFF2-40B4-BE49-F238E27FC236}">
                  <a16:creationId xmlns:a16="http://schemas.microsoft.com/office/drawing/2014/main" id="{39755695-FECC-45CA-E3A5-B6958ACAB674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5467277" y="5762624"/>
                  </a:moveTo>
                  <a:lnTo>
                    <a:pt x="66746" y="5762624"/>
                  </a:lnTo>
                  <a:lnTo>
                    <a:pt x="62100" y="5762166"/>
                  </a:lnTo>
                  <a:lnTo>
                    <a:pt x="24240" y="5745016"/>
                  </a:lnTo>
                  <a:lnTo>
                    <a:pt x="2286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467277" y="0"/>
                  </a:lnTo>
                  <a:lnTo>
                    <a:pt x="5506175" y="14644"/>
                  </a:lnTo>
                  <a:lnTo>
                    <a:pt x="5530380" y="48432"/>
                  </a:lnTo>
                  <a:lnTo>
                    <a:pt x="5534025" y="66746"/>
                  </a:lnTo>
                  <a:lnTo>
                    <a:pt x="5534025" y="5695877"/>
                  </a:lnTo>
                  <a:lnTo>
                    <a:pt x="5519379" y="5734774"/>
                  </a:lnTo>
                  <a:lnTo>
                    <a:pt x="5485590" y="5758980"/>
                  </a:lnTo>
                  <a:lnTo>
                    <a:pt x="5471922" y="5762166"/>
                  </a:lnTo>
                  <a:lnTo>
                    <a:pt x="5467277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8" name="object 30">
              <a:extLst>
                <a:ext uri="{FF2B5EF4-FFF2-40B4-BE49-F238E27FC236}">
                  <a16:creationId xmlns:a16="http://schemas.microsoft.com/office/drawing/2014/main" id="{D497B48D-9637-DF2E-AA2F-2BE6BCCAD5FC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71437" y="0"/>
                  </a:lnTo>
                  <a:lnTo>
                    <a:pt x="5462587" y="0"/>
                  </a:lnTo>
                  <a:lnTo>
                    <a:pt x="5489924" y="5437"/>
                  </a:lnTo>
                  <a:lnTo>
                    <a:pt x="5494258" y="7232"/>
                  </a:lnTo>
                  <a:lnTo>
                    <a:pt x="5498374" y="9432"/>
                  </a:lnTo>
                  <a:lnTo>
                    <a:pt x="5502274" y="12038"/>
                  </a:lnTo>
                  <a:lnTo>
                    <a:pt x="5506175" y="14645"/>
                  </a:lnTo>
                  <a:lnTo>
                    <a:pt x="5509783" y="17606"/>
                  </a:lnTo>
                  <a:lnTo>
                    <a:pt x="5513100" y="20923"/>
                  </a:lnTo>
                  <a:lnTo>
                    <a:pt x="5516418" y="24240"/>
                  </a:lnTo>
                  <a:lnTo>
                    <a:pt x="5528586" y="44099"/>
                  </a:lnTo>
                  <a:lnTo>
                    <a:pt x="5530380" y="48432"/>
                  </a:lnTo>
                  <a:lnTo>
                    <a:pt x="5531737" y="52899"/>
                  </a:lnTo>
                  <a:lnTo>
                    <a:pt x="5532651" y="57500"/>
                  </a:lnTo>
                  <a:lnTo>
                    <a:pt x="5533567" y="62101"/>
                  </a:lnTo>
                  <a:lnTo>
                    <a:pt x="5534025" y="66746"/>
                  </a:lnTo>
                  <a:lnTo>
                    <a:pt x="5534025" y="71437"/>
                  </a:lnTo>
                  <a:lnTo>
                    <a:pt x="5534025" y="5691187"/>
                  </a:lnTo>
                  <a:lnTo>
                    <a:pt x="5534025" y="5695877"/>
                  </a:lnTo>
                  <a:lnTo>
                    <a:pt x="5533567" y="5700522"/>
                  </a:lnTo>
                  <a:lnTo>
                    <a:pt x="5532651" y="5705123"/>
                  </a:lnTo>
                  <a:lnTo>
                    <a:pt x="5531737" y="5709723"/>
                  </a:lnTo>
                  <a:lnTo>
                    <a:pt x="5530380" y="5714190"/>
                  </a:lnTo>
                  <a:lnTo>
                    <a:pt x="5528586" y="5718524"/>
                  </a:lnTo>
                  <a:lnTo>
                    <a:pt x="5526791" y="5722857"/>
                  </a:lnTo>
                  <a:lnTo>
                    <a:pt x="5513100" y="5741700"/>
                  </a:lnTo>
                  <a:lnTo>
                    <a:pt x="5509783" y="5745017"/>
                  </a:lnTo>
                  <a:lnTo>
                    <a:pt x="5506175" y="5747979"/>
                  </a:lnTo>
                  <a:lnTo>
                    <a:pt x="5502274" y="5750584"/>
                  </a:lnTo>
                  <a:lnTo>
                    <a:pt x="5498374" y="5753190"/>
                  </a:lnTo>
                  <a:lnTo>
                    <a:pt x="5494258" y="5755391"/>
                  </a:lnTo>
                  <a:lnTo>
                    <a:pt x="5489924" y="5757186"/>
                  </a:lnTo>
                  <a:lnTo>
                    <a:pt x="5485590" y="5758981"/>
                  </a:lnTo>
                  <a:lnTo>
                    <a:pt x="5462587" y="5762625"/>
                  </a:lnTo>
                  <a:lnTo>
                    <a:pt x="71437" y="5762625"/>
                  </a:lnTo>
                  <a:lnTo>
                    <a:pt x="44098" y="5757186"/>
                  </a:lnTo>
                  <a:lnTo>
                    <a:pt x="39764" y="5755391"/>
                  </a:lnTo>
                  <a:lnTo>
                    <a:pt x="35648" y="5753190"/>
                  </a:lnTo>
                  <a:lnTo>
                    <a:pt x="31747" y="5750584"/>
                  </a:lnTo>
                  <a:lnTo>
                    <a:pt x="27848" y="5747979"/>
                  </a:lnTo>
                  <a:lnTo>
                    <a:pt x="24240" y="5745017"/>
                  </a:lnTo>
                  <a:lnTo>
                    <a:pt x="20923" y="5741700"/>
                  </a:lnTo>
                  <a:lnTo>
                    <a:pt x="17606" y="5738383"/>
                  </a:lnTo>
                  <a:lnTo>
                    <a:pt x="5436" y="5718524"/>
                  </a:lnTo>
                  <a:lnTo>
                    <a:pt x="3642" y="5714190"/>
                  </a:lnTo>
                  <a:lnTo>
                    <a:pt x="2286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9" name="object 37">
            <a:extLst>
              <a:ext uri="{FF2B5EF4-FFF2-40B4-BE49-F238E27FC236}">
                <a16:creationId xmlns:a16="http://schemas.microsoft.com/office/drawing/2014/main" id="{B55619E2-C389-027E-EB33-28E15AFAC0A3}"/>
              </a:ext>
            </a:extLst>
          </p:cNvPr>
          <p:cNvSpPr txBox="1"/>
          <p:nvPr/>
        </p:nvSpPr>
        <p:spPr>
          <a:xfrm>
            <a:off x="6600775" y="7248526"/>
            <a:ext cx="323469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dirty="0">
                <a:solidFill>
                  <a:srgbClr val="0E1729"/>
                </a:solidFill>
                <a:latin typeface="Arial"/>
                <a:cs typeface="Arial"/>
              </a:rPr>
              <a:t>3</a:t>
            </a: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- Profile 2 Expansion</a:t>
            </a:r>
            <a:endParaRPr lang="en-US" sz="1950" noProof="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F72C5-EB72-E4D0-D62F-2F706139BB27}"/>
              </a:ext>
            </a:extLst>
          </p:cNvPr>
          <p:cNvSpPr txBox="1"/>
          <p:nvPr/>
        </p:nvSpPr>
        <p:spPr>
          <a:xfrm>
            <a:off x="6448343" y="7585076"/>
            <a:ext cx="5462668" cy="128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Now includes: globally famous entities, major historical events, well-established facts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Examples: "When did WWII end?", "Value of Pi?"</a:t>
            </a:r>
          </a:p>
        </p:txBody>
      </p:sp>
    </p:spTree>
    <p:extLst>
      <p:ext uri="{BB962C8B-B14F-4D97-AF65-F5344CB8AC3E}">
        <p14:creationId xmlns:p14="http://schemas.microsoft.com/office/powerpoint/2010/main" val="374569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7">
            <a:extLst>
              <a:ext uri="{FF2B5EF4-FFF2-40B4-BE49-F238E27FC236}">
                <a16:creationId xmlns:a16="http://schemas.microsoft.com/office/drawing/2014/main" id="{5279E7AB-7868-1952-69DC-6869227757A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3390900"/>
            <a:ext cx="5562600" cy="57912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0" b="89934" l="5594" r="89845">
                        <a14:foregroundMark x1="5594" y1="5776" x2="5594" y2="5776"/>
                        <a14:backgroundMark x1="9294" y1="52888" x2="8348" y2="61634"/>
                        <a14:backgroundMark x1="8348" y1="61634" x2="9725" y2="61716"/>
                        <a14:backgroundMark x1="7401" y1="5776" x2="6885" y2="6271"/>
                        <a14:backgroundMark x1="18847" y1="56518" x2="53614" y2="62211"/>
                        <a14:backgroundMark x1="53614" y1="62211" x2="66781" y2="59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0" y="3390900"/>
            <a:ext cx="5534025" cy="5772150"/>
          </a:xfrm>
          <a:prstGeom prst="rect">
            <a:avLst/>
          </a:prstGeom>
        </p:spPr>
      </p:pic>
      <p:pic>
        <p:nvPicPr>
          <p:cNvPr id="53" name="object 41">
            <a:extLst>
              <a:ext uri="{FF2B5EF4-FFF2-40B4-BE49-F238E27FC236}">
                <a16:creationId xmlns:a16="http://schemas.microsoft.com/office/drawing/2014/main" id="{8D206E66-D0E7-6E67-2A2B-F28389B77782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3390900"/>
            <a:ext cx="5534025" cy="5772150"/>
          </a:xfrm>
          <a:prstGeom prst="rect">
            <a:avLst/>
          </a:prstGeom>
        </p:spPr>
      </p:pic>
      <p:pic>
        <p:nvPicPr>
          <p:cNvPr id="56" name="object 41">
            <a:extLst>
              <a:ext uri="{FF2B5EF4-FFF2-40B4-BE49-F238E27FC236}">
                <a16:creationId xmlns:a16="http://schemas.microsoft.com/office/drawing/2014/main" id="{995B30D8-1D44-E418-D6E6-CD519F4D5155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4000500"/>
            <a:ext cx="5534025" cy="5772150"/>
          </a:xfrm>
          <a:prstGeom prst="rect">
            <a:avLst/>
          </a:prstGeom>
        </p:spPr>
      </p:pic>
      <p:pic>
        <p:nvPicPr>
          <p:cNvPr id="57" name="object 41">
            <a:extLst>
              <a:ext uri="{FF2B5EF4-FFF2-40B4-BE49-F238E27FC236}">
                <a16:creationId xmlns:a16="http://schemas.microsoft.com/office/drawing/2014/main" id="{CC0792C2-A214-C982-0056-175FC241F454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4305300"/>
            <a:ext cx="5534025" cy="5772150"/>
          </a:xfrm>
          <a:prstGeom prst="rect">
            <a:avLst/>
          </a:prstGeom>
        </p:spPr>
      </p:pic>
      <p:pic>
        <p:nvPicPr>
          <p:cNvPr id="58" name="object 41">
            <a:extLst>
              <a:ext uri="{FF2B5EF4-FFF2-40B4-BE49-F238E27FC236}">
                <a16:creationId xmlns:a16="http://schemas.microsoft.com/office/drawing/2014/main" id="{F54DE901-45C6-F636-2CE6-4A73D6F6AA76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4686300"/>
            <a:ext cx="5534025" cy="5772150"/>
          </a:xfrm>
          <a:prstGeom prst="rect">
            <a:avLst/>
          </a:prstGeom>
        </p:spPr>
      </p:pic>
      <p:pic>
        <p:nvPicPr>
          <p:cNvPr id="59" name="object 41">
            <a:extLst>
              <a:ext uri="{FF2B5EF4-FFF2-40B4-BE49-F238E27FC236}">
                <a16:creationId xmlns:a16="http://schemas.microsoft.com/office/drawing/2014/main" id="{AAFAA1BC-9C00-42F6-DC3A-65CDF7C6D06E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4991100"/>
            <a:ext cx="5534025" cy="5772150"/>
          </a:xfrm>
          <a:prstGeom prst="rect">
            <a:avLst/>
          </a:prstGeom>
        </p:spPr>
      </p:pic>
      <p:pic>
        <p:nvPicPr>
          <p:cNvPr id="60" name="object 41">
            <a:extLst>
              <a:ext uri="{FF2B5EF4-FFF2-40B4-BE49-F238E27FC236}">
                <a16:creationId xmlns:a16="http://schemas.microsoft.com/office/drawing/2014/main" id="{57B156E5-9670-B9F4-C836-9AFBCE03B7E3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934" l="5594" r="89845">
                        <a14:foregroundMark x1="6282" y1="12789" x2="6282" y2="12789"/>
                        <a14:foregroundMark x1="5594" y1="13944" x2="5594" y2="13944"/>
                        <a14:backgroundMark x1="22461" y1="55363" x2="22461" y2="55363"/>
                        <a14:backgroundMark x1="13941" y1="54538" x2="48021" y2="62211"/>
                        <a14:backgroundMark x1="48021" y1="62211" x2="59466" y2="61551"/>
                        <a14:backgroundMark x1="63683" y1="57508" x2="72806" y2="63861"/>
                        <a14:backgroundMark x1="72806" y1="63861" x2="64888" y2="60314"/>
                        <a14:backgroundMark x1="64888" y1="60314" x2="74182" y2="60479"/>
                        <a14:backgroundMark x1="6196" y1="14356" x2="6196" y2="14356"/>
                        <a14:backgroundMark x1="5508" y1="13284" x2="5508" y2="13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15800" y="5372100"/>
            <a:ext cx="5534025" cy="5772150"/>
          </a:xfrm>
          <a:prstGeom prst="rect">
            <a:avLst/>
          </a:prstGeom>
        </p:spPr>
      </p:pic>
      <p:sp>
        <p:nvSpPr>
          <p:cNvPr id="51" name="object 4">
            <a:extLst>
              <a:ext uri="{FF2B5EF4-FFF2-40B4-BE49-F238E27FC236}">
                <a16:creationId xmlns:a16="http://schemas.microsoft.com/office/drawing/2014/main" id="{81B68594-4F97-9BE6-FD0F-A71AB06F00CF}"/>
              </a:ext>
            </a:extLst>
          </p:cNvPr>
          <p:cNvSpPr/>
          <p:nvPr/>
        </p:nvSpPr>
        <p:spPr>
          <a:xfrm>
            <a:off x="609600" y="1943100"/>
            <a:ext cx="17068800" cy="121920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9394825" cy="129907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spc="-254" noProof="0" dirty="0"/>
              <a:t>Optimizing</a:t>
            </a:r>
            <a:r>
              <a:rPr lang="en-US" spc="-330" noProof="0" dirty="0"/>
              <a:t> </a:t>
            </a:r>
            <a:r>
              <a:rPr lang="en-US" spc="-250" noProof="0" dirty="0"/>
              <a:t>Query</a:t>
            </a:r>
            <a:r>
              <a:rPr lang="en-US" spc="-330" noProof="0" dirty="0"/>
              <a:t> </a:t>
            </a:r>
            <a:r>
              <a:rPr lang="en-US" spc="-195" noProof="0" dirty="0"/>
              <a:t>Classification</a:t>
            </a:r>
            <a:br>
              <a:rPr lang="en-US" sz="4950" noProof="0" dirty="0">
                <a:latin typeface="Bookman Old Style"/>
              </a:rPr>
            </a:br>
            <a:r>
              <a:rPr lang="en-US" sz="2500" b="0" spc="-3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Iterative</a:t>
            </a:r>
            <a:r>
              <a:rPr lang="en-US" sz="2500" b="0" spc="-7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6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Prompt</a:t>
            </a:r>
            <a:r>
              <a:rPr lang="en-US" sz="2500" b="0" spc="-7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8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Refinement</a:t>
            </a:r>
            <a:r>
              <a:rPr lang="en-US" sz="2500" b="0" spc="-7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5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and</a:t>
            </a:r>
            <a:r>
              <a:rPr lang="en-US" sz="2500" b="0" spc="-7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5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2500" b="0" spc="-7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Analysis</a:t>
            </a:r>
            <a:endParaRPr lang="en-US" sz="2500" noProof="0" dirty="0">
              <a:solidFill>
                <a:srgbClr val="606C7E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290" y="2164324"/>
            <a:ext cx="3561715" cy="7689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lang="en-US" sz="1450" b="1" spc="-10" noProof="0" dirty="0">
                <a:solidFill>
                  <a:srgbClr val="93C4FD"/>
                </a:solidFill>
                <a:latin typeface="Arial"/>
                <a:cs typeface="Arial"/>
              </a:rPr>
              <a:t>Context</a:t>
            </a:r>
            <a:endParaRPr lang="en-US" sz="1450" noProof="0" dirty="0">
              <a:latin typeface="Arial"/>
              <a:cs typeface="Arial"/>
            </a:endParaRPr>
          </a:p>
          <a:p>
            <a:pPr marL="12700" marR="5080" algn="ctr">
              <a:lnSpc>
                <a:spcPct val="115399"/>
              </a:lnSpc>
              <a:spcBef>
                <a:spcPts val="120"/>
              </a:spcBef>
            </a:pP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LLM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linked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to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instruction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clarity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4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and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quality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0365" y="2178546"/>
            <a:ext cx="3622040" cy="5289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lang="en-US" sz="1500" b="1" spc="-70" noProof="0" dirty="0">
                <a:solidFill>
                  <a:srgbClr val="D8B4FE"/>
                </a:solidFill>
                <a:latin typeface="Arial"/>
                <a:cs typeface="Arial"/>
              </a:rPr>
              <a:t>Classification</a:t>
            </a:r>
            <a:r>
              <a:rPr lang="en-US" sz="1500" b="1" spc="-15" noProof="0" dirty="0">
                <a:solidFill>
                  <a:srgbClr val="D8B4FE"/>
                </a:solidFill>
                <a:latin typeface="Arial"/>
                <a:cs typeface="Arial"/>
              </a:rPr>
              <a:t> </a:t>
            </a:r>
            <a:r>
              <a:rPr lang="en-US" sz="1500" b="1" spc="-20" noProof="0" dirty="0">
                <a:solidFill>
                  <a:srgbClr val="D8B4FE"/>
                </a:solidFill>
                <a:latin typeface="Arial"/>
                <a:cs typeface="Arial"/>
              </a:rPr>
              <a:t>Task</a:t>
            </a:r>
            <a:endParaRPr lang="en-US" sz="1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lang="en-US" sz="1300" spc="-3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300" spc="-2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450" noProof="0" dirty="0">
                <a:solidFill>
                  <a:srgbClr val="D0D5DA"/>
                </a:solidFill>
                <a:latin typeface="Gill Sans MT"/>
                <a:cs typeface="Gill Sans MT"/>
              </a:rPr>
              <a:t>|</a:t>
            </a:r>
            <a:r>
              <a:rPr lang="en-US" sz="1450" spc="-65" noProof="0" dirty="0">
                <a:solidFill>
                  <a:srgbClr val="D0D5DA"/>
                </a:solidFill>
                <a:latin typeface="Gill Sans MT"/>
                <a:cs typeface="Gill Sans MT"/>
              </a:rPr>
              <a:t>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Step</a:t>
            </a:r>
            <a:r>
              <a:rPr lang="en-US" sz="1450" spc="-10" noProof="0" dirty="0">
                <a:solidFill>
                  <a:srgbClr val="D0D5DA"/>
                </a:solidFill>
                <a:latin typeface="Gill Sans MT"/>
                <a:cs typeface="Gill Sans MT"/>
              </a:rPr>
              <a:t>-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by</a:t>
            </a:r>
            <a:r>
              <a:rPr lang="en-US" sz="1450" noProof="0" dirty="0">
                <a:solidFill>
                  <a:srgbClr val="D0D5DA"/>
                </a:solidFill>
                <a:latin typeface="Gill Sans MT"/>
                <a:cs typeface="Gill Sans MT"/>
              </a:rPr>
              <a:t>-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step</a:t>
            </a:r>
            <a:r>
              <a:rPr lang="en-US" sz="1300" spc="-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reasoning</a:t>
            </a:r>
            <a:r>
              <a:rPr lang="en-US" sz="1300" spc="-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450" noProof="0" dirty="0">
                <a:solidFill>
                  <a:srgbClr val="D0D5DA"/>
                </a:solidFill>
                <a:latin typeface="Gill Sans MT"/>
                <a:cs typeface="Gill Sans MT"/>
              </a:rPr>
              <a:t>|</a:t>
            </a:r>
            <a:r>
              <a:rPr lang="en-US" sz="1450" spc="-65" noProof="0" dirty="0">
                <a:solidFill>
                  <a:srgbClr val="D0D5DA"/>
                </a:solidFill>
                <a:latin typeface="Gill Sans MT"/>
                <a:cs typeface="Gill Sans MT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Direct</a:t>
            </a:r>
            <a:r>
              <a:rPr lang="en-US" sz="1300" spc="-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answer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725025" y="2524125"/>
            <a:ext cx="2286000" cy="228600"/>
            <a:chOff x="9725025" y="2524125"/>
            <a:chExt cx="2286000" cy="228600"/>
          </a:xfrm>
        </p:grpSpPr>
        <p:sp>
          <p:nvSpPr>
            <p:cNvPr id="9" name="object 9"/>
            <p:cNvSpPr/>
            <p:nvPr/>
          </p:nvSpPr>
          <p:spPr>
            <a:xfrm>
              <a:off x="9725025" y="2524125"/>
              <a:ext cx="1104900" cy="228600"/>
            </a:xfrm>
            <a:custGeom>
              <a:avLst/>
              <a:gdLst/>
              <a:ahLst/>
              <a:cxnLst/>
              <a:rect l="l" t="t" r="r" b="b"/>
              <a:pathLst>
                <a:path w="1104900" h="228600">
                  <a:moveTo>
                    <a:pt x="1071852" y="228599"/>
                  </a:moveTo>
                  <a:lnTo>
                    <a:pt x="33047" y="228599"/>
                  </a:lnTo>
                  <a:lnTo>
                    <a:pt x="28186" y="227633"/>
                  </a:lnTo>
                  <a:lnTo>
                    <a:pt x="966" y="200412"/>
                  </a:lnTo>
                  <a:lnTo>
                    <a:pt x="0" y="195552"/>
                  </a:lnTo>
                  <a:lnTo>
                    <a:pt x="0" y="190500"/>
                  </a:lnTo>
                  <a:lnTo>
                    <a:pt x="0" y="33047"/>
                  </a:lnTo>
                  <a:lnTo>
                    <a:pt x="28186" y="966"/>
                  </a:lnTo>
                  <a:lnTo>
                    <a:pt x="33047" y="0"/>
                  </a:lnTo>
                  <a:lnTo>
                    <a:pt x="1071852" y="0"/>
                  </a:lnTo>
                  <a:lnTo>
                    <a:pt x="1103932" y="28187"/>
                  </a:lnTo>
                  <a:lnTo>
                    <a:pt x="1104900" y="33047"/>
                  </a:lnTo>
                  <a:lnTo>
                    <a:pt x="1104900" y="195552"/>
                  </a:lnTo>
                  <a:lnTo>
                    <a:pt x="1076711" y="227633"/>
                  </a:lnTo>
                  <a:lnTo>
                    <a:pt x="1071852" y="228599"/>
                  </a:lnTo>
                  <a:close/>
                </a:path>
              </a:pathLst>
            </a:custGeom>
            <a:solidFill>
              <a:srgbClr val="13532D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06124" y="2524125"/>
              <a:ext cx="1104900" cy="228600"/>
            </a:xfrm>
            <a:custGeom>
              <a:avLst/>
              <a:gdLst/>
              <a:ahLst/>
              <a:cxnLst/>
              <a:rect l="l" t="t" r="r" b="b"/>
              <a:pathLst>
                <a:path w="1104900" h="228600">
                  <a:moveTo>
                    <a:pt x="1071852" y="228599"/>
                  </a:moveTo>
                  <a:lnTo>
                    <a:pt x="33047" y="228599"/>
                  </a:lnTo>
                  <a:lnTo>
                    <a:pt x="28187" y="227633"/>
                  </a:lnTo>
                  <a:lnTo>
                    <a:pt x="965" y="200412"/>
                  </a:lnTo>
                  <a:lnTo>
                    <a:pt x="0" y="195552"/>
                  </a:lnTo>
                  <a:lnTo>
                    <a:pt x="0" y="190500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3047" y="0"/>
                  </a:lnTo>
                  <a:lnTo>
                    <a:pt x="1071852" y="0"/>
                  </a:lnTo>
                  <a:lnTo>
                    <a:pt x="1103933" y="28187"/>
                  </a:lnTo>
                  <a:lnTo>
                    <a:pt x="1104900" y="33047"/>
                  </a:lnTo>
                  <a:lnTo>
                    <a:pt x="1104900" y="195552"/>
                  </a:lnTo>
                  <a:lnTo>
                    <a:pt x="1076711" y="227633"/>
                  </a:lnTo>
                  <a:lnTo>
                    <a:pt x="1071852" y="228599"/>
                  </a:lnTo>
                  <a:close/>
                </a:path>
              </a:pathLst>
            </a:custGeom>
            <a:solidFill>
              <a:srgbClr val="1D3A8A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786739" y="2203984"/>
            <a:ext cx="2240915" cy="511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91515">
              <a:lnSpc>
                <a:spcPct val="100000"/>
              </a:lnSpc>
              <a:spcBef>
                <a:spcPts val="120"/>
              </a:spcBef>
            </a:pPr>
            <a:r>
              <a:rPr lang="en-US" sz="1500" b="1" spc="-85" noProof="0" dirty="0">
                <a:solidFill>
                  <a:srgbClr val="86EFAB"/>
                </a:solidFill>
                <a:latin typeface="Arial"/>
                <a:cs typeface="Arial"/>
              </a:rPr>
              <a:t>Evaluation</a:t>
            </a:r>
            <a:r>
              <a:rPr lang="en-US" sz="1500" b="1" spc="-35" noProof="0" dirty="0">
                <a:solidFill>
                  <a:srgbClr val="86EFAB"/>
                </a:solidFill>
                <a:latin typeface="Arial"/>
                <a:cs typeface="Arial"/>
              </a:rPr>
              <a:t> </a:t>
            </a:r>
            <a:r>
              <a:rPr lang="en-US" sz="1500" b="1" spc="-40" noProof="0" dirty="0">
                <a:solidFill>
                  <a:srgbClr val="86EFAB"/>
                </a:solidFill>
                <a:latin typeface="Arial"/>
                <a:cs typeface="Arial"/>
              </a:rPr>
              <a:t>Metrics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1195070" algn="l"/>
              </a:tabLst>
            </a:pPr>
            <a:r>
              <a:rPr lang="en-US" sz="1000" spc="-35" noProof="0" dirty="0">
                <a:solidFill>
                  <a:srgbClr val="BAF6D0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000" noProof="0" dirty="0">
                <a:solidFill>
                  <a:srgbClr val="BAF6D0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BAF6D0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000" noProof="0" dirty="0">
                <a:solidFill>
                  <a:srgbClr val="BAF6D0"/>
                </a:solidFill>
                <a:latin typeface="Microsoft Sans Serif"/>
                <a:cs typeface="Microsoft Sans Serif"/>
              </a:rPr>
              <a:t>	</a:t>
            </a:r>
            <a:r>
              <a:rPr lang="en-US" sz="950" noProof="0" dirty="0">
                <a:solidFill>
                  <a:srgbClr val="BEDAFE"/>
                </a:solidFill>
                <a:latin typeface="Microsoft Sans Serif"/>
                <a:cs typeface="Microsoft Sans Serif"/>
              </a:rPr>
              <a:t>Answer</a:t>
            </a:r>
            <a:r>
              <a:rPr lang="en-US" sz="950" spc="25" noProof="0" dirty="0">
                <a:solidFill>
                  <a:srgbClr val="BEDAFE"/>
                </a:solidFill>
                <a:latin typeface="Microsoft Sans Serif"/>
                <a:cs typeface="Microsoft Sans Serif"/>
              </a:rPr>
              <a:t> </a:t>
            </a:r>
            <a:r>
              <a:rPr lang="en-US" sz="950" spc="-10" noProof="0" dirty="0">
                <a:solidFill>
                  <a:srgbClr val="BEDAFE"/>
                </a:solidFill>
                <a:latin typeface="Microsoft Sans Serif"/>
                <a:cs typeface="Microsoft Sans Serif"/>
              </a:rPr>
              <a:t>Accuracy</a:t>
            </a:r>
            <a:endParaRPr lang="en-US" sz="950" noProof="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087224" y="2524125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652753" y="228599"/>
                </a:moveTo>
                <a:lnTo>
                  <a:pt x="33047" y="228599"/>
                </a:lnTo>
                <a:lnTo>
                  <a:pt x="28187" y="227633"/>
                </a:lnTo>
                <a:lnTo>
                  <a:pt x="965" y="200412"/>
                </a:lnTo>
                <a:lnTo>
                  <a:pt x="0" y="195552"/>
                </a:lnTo>
                <a:lnTo>
                  <a:pt x="0" y="190500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652753" y="0"/>
                </a:lnTo>
                <a:lnTo>
                  <a:pt x="684832" y="28187"/>
                </a:lnTo>
                <a:lnTo>
                  <a:pt x="685800" y="33047"/>
                </a:lnTo>
                <a:lnTo>
                  <a:pt x="685800" y="195552"/>
                </a:lnTo>
                <a:lnTo>
                  <a:pt x="657611" y="227633"/>
                </a:lnTo>
                <a:lnTo>
                  <a:pt x="652753" y="228599"/>
                </a:lnTo>
                <a:close/>
              </a:path>
            </a:pathLst>
          </a:custGeom>
          <a:solidFill>
            <a:srgbClr val="7C2D12">
              <a:alpha val="30198"/>
            </a:srgbClr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3" name="object 13"/>
          <p:cNvSpPr txBox="1"/>
          <p:nvPr/>
        </p:nvSpPr>
        <p:spPr>
          <a:xfrm>
            <a:off x="12149980" y="2536473"/>
            <a:ext cx="55689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-10" noProof="0" dirty="0">
                <a:solidFill>
                  <a:srgbClr val="FED6AA"/>
                </a:solidFill>
                <a:latin typeface="Microsoft Sans Serif"/>
                <a:cs typeface="Microsoft Sans Serif"/>
              </a:rPr>
              <a:t>Efficiency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47625" y="2184898"/>
            <a:ext cx="3808729" cy="5226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lang="en-US" sz="1450" b="1" spc="-10" noProof="0" dirty="0">
                <a:solidFill>
                  <a:srgbClr val="66E7F9"/>
                </a:solidFill>
                <a:latin typeface="Arial"/>
                <a:cs typeface="Arial"/>
              </a:rPr>
              <a:t>Approach</a:t>
            </a:r>
            <a:endParaRPr lang="en-US" sz="145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lang="en-US" sz="1300" spc="-2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Six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versions</a:t>
            </a:r>
            <a:r>
              <a:rPr lang="en-US" sz="1450" spc="-10" noProof="0" dirty="0">
                <a:solidFill>
                  <a:srgbClr val="D0D5DA"/>
                </a:solidFill>
                <a:latin typeface="Gill Sans MT"/>
                <a:cs typeface="Gill Sans MT"/>
              </a:rPr>
              <a:t>:</a:t>
            </a:r>
            <a:r>
              <a:rPr lang="en-US" sz="1450" spc="-75" noProof="0" dirty="0">
                <a:solidFill>
                  <a:srgbClr val="D0D5DA"/>
                </a:solidFill>
                <a:latin typeface="Gill Sans MT"/>
                <a:cs typeface="Gill Sans MT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simple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prompt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noProof="0" dirty="0">
                <a:solidFill>
                  <a:srgbClr val="D0D5DA"/>
                </a:solidFill>
                <a:latin typeface="Times New Roman"/>
                <a:cs typeface="Times New Roman"/>
              </a:rPr>
              <a:t>→</a:t>
            </a:r>
            <a:r>
              <a:rPr lang="en-US" sz="1200" spc="30" noProof="0" dirty="0">
                <a:solidFill>
                  <a:srgbClr val="D0D5DA"/>
                </a:solidFill>
                <a:latin typeface="Times New Roman"/>
                <a:cs typeface="Times New Roman"/>
              </a:rPr>
              <a:t> </a:t>
            </a:r>
            <a:r>
              <a:rPr lang="en-US" sz="130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structured</a:t>
            </a:r>
            <a:r>
              <a:rPr lang="en-US" sz="1300" spc="-15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framework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9600" y="3409950"/>
            <a:ext cx="5534025" cy="5772150"/>
            <a:chOff x="609600" y="3409950"/>
            <a:chExt cx="5534025" cy="5772150"/>
          </a:xfrm>
        </p:grpSpPr>
        <p:sp>
          <p:nvSpPr>
            <p:cNvPr id="16" name="object 16"/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5457753" y="5762624"/>
                  </a:moveTo>
                  <a:lnTo>
                    <a:pt x="66746" y="5762624"/>
                  </a:lnTo>
                  <a:lnTo>
                    <a:pt x="62101" y="5762166"/>
                  </a:lnTo>
                  <a:lnTo>
                    <a:pt x="24240" y="5745016"/>
                  </a:lnTo>
                  <a:lnTo>
                    <a:pt x="2287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5457753" y="0"/>
                  </a:lnTo>
                  <a:lnTo>
                    <a:pt x="5496650" y="14644"/>
                  </a:lnTo>
                  <a:lnTo>
                    <a:pt x="5520856" y="48432"/>
                  </a:lnTo>
                  <a:lnTo>
                    <a:pt x="5524500" y="66746"/>
                  </a:lnTo>
                  <a:lnTo>
                    <a:pt x="5524500" y="5695877"/>
                  </a:lnTo>
                  <a:lnTo>
                    <a:pt x="5509854" y="5734774"/>
                  </a:lnTo>
                  <a:lnTo>
                    <a:pt x="5476065" y="5758980"/>
                  </a:lnTo>
                  <a:lnTo>
                    <a:pt x="5462397" y="5762166"/>
                  </a:lnTo>
                  <a:lnTo>
                    <a:pt x="5457753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71437" y="0"/>
                  </a:lnTo>
                  <a:lnTo>
                    <a:pt x="5453062" y="0"/>
                  </a:lnTo>
                  <a:lnTo>
                    <a:pt x="5492750" y="12038"/>
                  </a:lnTo>
                  <a:lnTo>
                    <a:pt x="5503576" y="20923"/>
                  </a:lnTo>
                  <a:lnTo>
                    <a:pt x="5506893" y="24240"/>
                  </a:lnTo>
                  <a:lnTo>
                    <a:pt x="5509854" y="27848"/>
                  </a:lnTo>
                  <a:lnTo>
                    <a:pt x="5512460" y="31748"/>
                  </a:lnTo>
                  <a:lnTo>
                    <a:pt x="5515066" y="35648"/>
                  </a:lnTo>
                  <a:lnTo>
                    <a:pt x="5524500" y="66746"/>
                  </a:lnTo>
                  <a:lnTo>
                    <a:pt x="5524500" y="71437"/>
                  </a:lnTo>
                  <a:lnTo>
                    <a:pt x="5524500" y="5691187"/>
                  </a:lnTo>
                  <a:lnTo>
                    <a:pt x="5512460" y="5730875"/>
                  </a:lnTo>
                  <a:lnTo>
                    <a:pt x="5492750" y="5750584"/>
                  </a:lnTo>
                  <a:lnTo>
                    <a:pt x="5488849" y="5753190"/>
                  </a:lnTo>
                  <a:lnTo>
                    <a:pt x="5453062" y="5762625"/>
                  </a:lnTo>
                  <a:lnTo>
                    <a:pt x="71437" y="5762625"/>
                  </a:lnTo>
                  <a:lnTo>
                    <a:pt x="44099" y="5757186"/>
                  </a:lnTo>
                  <a:lnTo>
                    <a:pt x="39765" y="5755391"/>
                  </a:lnTo>
                  <a:lnTo>
                    <a:pt x="35649" y="5753190"/>
                  </a:lnTo>
                  <a:lnTo>
                    <a:pt x="31748" y="5750584"/>
                  </a:lnTo>
                  <a:lnTo>
                    <a:pt x="27848" y="5747979"/>
                  </a:lnTo>
                  <a:lnTo>
                    <a:pt x="5437" y="5718524"/>
                  </a:lnTo>
                  <a:lnTo>
                    <a:pt x="3642" y="5714190"/>
                  </a:lnTo>
                  <a:lnTo>
                    <a:pt x="2287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66774" y="4105275"/>
              <a:ext cx="5038725" cy="1066800"/>
            </a:xfrm>
            <a:custGeom>
              <a:avLst/>
              <a:gdLst/>
              <a:ahLst/>
              <a:cxnLst/>
              <a:rect l="l" t="t" r="r" b="b"/>
              <a:pathLst>
                <a:path w="5038725" h="1066800">
                  <a:moveTo>
                    <a:pt x="5005677" y="1066799"/>
                  </a:moveTo>
                  <a:lnTo>
                    <a:pt x="16523" y="1066799"/>
                  </a:lnTo>
                  <a:lnTo>
                    <a:pt x="14093" y="1065832"/>
                  </a:lnTo>
                  <a:lnTo>
                    <a:pt x="0" y="1033751"/>
                  </a:lnTo>
                  <a:lnTo>
                    <a:pt x="0" y="10287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033751"/>
                  </a:lnTo>
                  <a:lnTo>
                    <a:pt x="5010537" y="1065832"/>
                  </a:lnTo>
                  <a:lnTo>
                    <a:pt x="5005677" y="10667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47725" y="4105274"/>
              <a:ext cx="38100" cy="1066800"/>
            </a:xfrm>
            <a:custGeom>
              <a:avLst/>
              <a:gdLst/>
              <a:ahLst/>
              <a:cxnLst/>
              <a:rect l="l" t="t" r="r" b="b"/>
              <a:pathLst>
                <a:path w="38100" h="1066800">
                  <a:moveTo>
                    <a:pt x="38100" y="1066800"/>
                  </a:moveTo>
                  <a:lnTo>
                    <a:pt x="2789" y="1043325"/>
                  </a:lnTo>
                  <a:lnTo>
                    <a:pt x="0" y="10287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066800"/>
                  </a:lnTo>
                  <a:close/>
                </a:path>
              </a:pathLst>
            </a:custGeom>
            <a:solidFill>
              <a:srgbClr val="F7707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66774" y="5324475"/>
              <a:ext cx="5038725" cy="1257300"/>
            </a:xfrm>
            <a:custGeom>
              <a:avLst/>
              <a:gdLst/>
              <a:ahLst/>
              <a:cxnLst/>
              <a:rect l="l" t="t" r="r" b="b"/>
              <a:pathLst>
                <a:path w="5038725" h="1257300">
                  <a:moveTo>
                    <a:pt x="5005677" y="1257299"/>
                  </a:moveTo>
                  <a:lnTo>
                    <a:pt x="16523" y="1257299"/>
                  </a:lnTo>
                  <a:lnTo>
                    <a:pt x="14093" y="1256332"/>
                  </a:lnTo>
                  <a:lnTo>
                    <a:pt x="0" y="1224252"/>
                  </a:lnTo>
                  <a:lnTo>
                    <a:pt x="0" y="12192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224252"/>
                  </a:lnTo>
                  <a:lnTo>
                    <a:pt x="5010537" y="1256332"/>
                  </a:lnTo>
                  <a:lnTo>
                    <a:pt x="5005677" y="1257299"/>
                  </a:lnTo>
                  <a:close/>
                </a:path>
              </a:pathLst>
            </a:custGeom>
            <a:solidFill>
              <a:srgbClr val="FFF6EC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47725" y="5324474"/>
              <a:ext cx="38100" cy="1257300"/>
            </a:xfrm>
            <a:custGeom>
              <a:avLst/>
              <a:gdLst/>
              <a:ahLst/>
              <a:cxnLst/>
              <a:rect l="l" t="t" r="r" b="b"/>
              <a:pathLst>
                <a:path w="38100" h="1257300">
                  <a:moveTo>
                    <a:pt x="38100" y="1257300"/>
                  </a:moveTo>
                  <a:lnTo>
                    <a:pt x="2789" y="1233825"/>
                  </a:lnTo>
                  <a:lnTo>
                    <a:pt x="0" y="12192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57300"/>
                  </a:lnTo>
                  <a:close/>
                </a:path>
              </a:pathLst>
            </a:custGeom>
            <a:solidFill>
              <a:srgbClr val="FA913C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66774" y="6734175"/>
              <a:ext cx="5038725" cy="1257300"/>
            </a:xfrm>
            <a:custGeom>
              <a:avLst/>
              <a:gdLst/>
              <a:ahLst/>
              <a:cxnLst/>
              <a:rect l="l" t="t" r="r" b="b"/>
              <a:pathLst>
                <a:path w="5038725" h="1257300">
                  <a:moveTo>
                    <a:pt x="5005677" y="1257299"/>
                  </a:moveTo>
                  <a:lnTo>
                    <a:pt x="16523" y="1257299"/>
                  </a:lnTo>
                  <a:lnTo>
                    <a:pt x="14093" y="1256332"/>
                  </a:lnTo>
                  <a:lnTo>
                    <a:pt x="0" y="1224251"/>
                  </a:lnTo>
                  <a:lnTo>
                    <a:pt x="0" y="12192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224251"/>
                  </a:lnTo>
                  <a:lnTo>
                    <a:pt x="5010537" y="1256332"/>
                  </a:lnTo>
                  <a:lnTo>
                    <a:pt x="5005677" y="1257299"/>
                  </a:lnTo>
                  <a:close/>
                </a:path>
              </a:pathLst>
            </a:custGeom>
            <a:solidFill>
              <a:srgbClr val="FE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47725" y="6734174"/>
              <a:ext cx="38100" cy="1257300"/>
            </a:xfrm>
            <a:custGeom>
              <a:avLst/>
              <a:gdLst/>
              <a:ahLst/>
              <a:cxnLst/>
              <a:rect l="l" t="t" r="r" b="b"/>
              <a:pathLst>
                <a:path w="38100" h="1257300">
                  <a:moveTo>
                    <a:pt x="38100" y="1257300"/>
                  </a:moveTo>
                  <a:lnTo>
                    <a:pt x="2789" y="1233825"/>
                  </a:lnTo>
                  <a:lnTo>
                    <a:pt x="0" y="12192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57300"/>
                  </a:lnTo>
                  <a:close/>
                </a:path>
              </a:pathLst>
            </a:custGeom>
            <a:solidFill>
              <a:srgbClr val="FACC1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5025" y="3605044"/>
            <a:ext cx="2624455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Early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75" noProof="0" dirty="0">
                <a:solidFill>
                  <a:srgbClr val="0E1729"/>
                </a:solidFill>
                <a:latin typeface="Arial"/>
                <a:cs typeface="Arial"/>
              </a:rPr>
              <a:t>Iterations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950" b="1" spc="-55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2000" b="1" spc="-55" noProof="0" dirty="0">
                <a:solidFill>
                  <a:srgbClr val="0E1729"/>
                </a:solidFill>
                <a:latin typeface="Arial"/>
                <a:cs typeface="Arial"/>
              </a:rPr>
              <a:t>V</a:t>
            </a:r>
            <a:r>
              <a:rPr lang="en-US" sz="1950" b="1" spc="-55" noProof="0" dirty="0">
                <a:solidFill>
                  <a:srgbClr val="0E1729"/>
                </a:solidFill>
                <a:latin typeface="Arial"/>
                <a:cs typeface="Arial"/>
              </a:rPr>
              <a:t>1-</a:t>
            </a:r>
            <a:r>
              <a:rPr lang="en-US" sz="2000" b="1" spc="-25" noProof="0" dirty="0">
                <a:solidFill>
                  <a:srgbClr val="0E1729"/>
                </a:solidFill>
                <a:latin typeface="Arial"/>
                <a:cs typeface="Arial"/>
              </a:rPr>
              <a:t>V</a:t>
            </a:r>
            <a:r>
              <a:rPr lang="en-US" sz="1950" b="1" spc="-25" noProof="0" dirty="0">
                <a:solidFill>
                  <a:srgbClr val="0E1729"/>
                </a:solidFill>
                <a:latin typeface="Arial"/>
                <a:cs typeface="Arial"/>
              </a:rPr>
              <a:t>3)</a:t>
            </a:r>
            <a:endParaRPr lang="en-US" sz="1950" noProof="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7424" y="4171338"/>
            <a:ext cx="4803775" cy="8877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noProof="0" dirty="0">
                <a:solidFill>
                  <a:srgbClr val="991B1B"/>
                </a:solidFill>
                <a:latin typeface="Arial"/>
                <a:cs typeface="Arial"/>
              </a:rPr>
              <a:t>V</a:t>
            </a:r>
            <a:r>
              <a:rPr lang="en-US" sz="1450" b="1" noProof="0" dirty="0">
                <a:solidFill>
                  <a:srgbClr val="991B1B"/>
                </a:solidFill>
                <a:latin typeface="Arial Narrow"/>
                <a:cs typeface="Arial Narrow"/>
              </a:rPr>
              <a:t>1:</a:t>
            </a:r>
            <a:r>
              <a:rPr lang="en-US" sz="1450" b="1" spc="-35" noProof="0" dirty="0">
                <a:solidFill>
                  <a:srgbClr val="991B1B"/>
                </a:solidFill>
                <a:latin typeface="Arial Narrow"/>
                <a:cs typeface="Arial Narrow"/>
              </a:rPr>
              <a:t> </a:t>
            </a:r>
            <a:r>
              <a:rPr lang="en-US" sz="1500" b="1" spc="-90" noProof="0" dirty="0">
                <a:solidFill>
                  <a:srgbClr val="991B1B"/>
                </a:solidFill>
                <a:latin typeface="Arial"/>
                <a:cs typeface="Arial"/>
              </a:rPr>
              <a:t>Simple</a:t>
            </a:r>
            <a:r>
              <a:rPr lang="en-US" sz="1500" b="1" spc="-80" noProof="0" dirty="0">
                <a:solidFill>
                  <a:srgbClr val="991B1B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991B1B"/>
                </a:solidFill>
                <a:latin typeface="Arial"/>
                <a:cs typeface="Arial"/>
              </a:rPr>
              <a:t>Baseline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35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Minimal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instruction</a:t>
            </a:r>
            <a:r>
              <a:rPr lang="en-US" sz="12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120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binary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classification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430"/>
              </a:lnSpc>
              <a:spcBef>
                <a:spcPts val="359"/>
              </a:spcBef>
            </a:pPr>
            <a:r>
              <a:rPr lang="en-US" sz="1150" b="1" spc="-55" noProof="0" dirty="0">
                <a:solidFill>
                  <a:srgbClr val="B91B1B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B91B1B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B91B1B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52.3%</a:t>
            </a:r>
            <a:r>
              <a:rPr lang="en-US" sz="1150" spc="-65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150" spc="-35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35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55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16.59%</a:t>
            </a:r>
            <a:r>
              <a:rPr lang="en-US" sz="1150" spc="-2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150" spc="-3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B91B1B"/>
                </a:solidFill>
                <a:latin typeface="Microsoft Sans Serif"/>
                <a:cs typeface="Microsoft Sans Serif"/>
              </a:rPr>
              <a:t>identification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255"/>
              </a:lnSpc>
            </a:pPr>
            <a:r>
              <a:rPr lang="en-US" sz="1000" spc="-3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Issue</a:t>
            </a:r>
            <a:r>
              <a:rPr lang="en-US" sz="1050" spc="-3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:</a:t>
            </a:r>
            <a:r>
              <a:rPr lang="en-US" sz="1050" spc="-1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Strong</a:t>
            </a:r>
            <a:r>
              <a:rPr lang="en-US" sz="1000" spc="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anti</a:t>
            </a:r>
            <a:r>
              <a:rPr lang="en-US" sz="1050" spc="-1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-</a:t>
            </a:r>
            <a:r>
              <a:rPr lang="en-US" sz="1000" spc="-2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000" spc="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bias</a:t>
            </a:r>
            <a:r>
              <a:rPr lang="en-US" sz="1050" spc="-2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,</a:t>
            </a:r>
            <a:r>
              <a:rPr lang="en-US" sz="1050" spc="-1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insufficient</a:t>
            </a:r>
            <a:r>
              <a:rPr lang="en-US" sz="1000" spc="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for</a:t>
            </a:r>
            <a:r>
              <a:rPr lang="en-US" sz="1000" spc="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5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smaller</a:t>
            </a:r>
            <a:r>
              <a:rPr lang="en-US" sz="100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DB2525"/>
                </a:solidFill>
                <a:latin typeface="Microsoft Sans Serif"/>
                <a:cs typeface="Microsoft Sans Serif"/>
              </a:rPr>
              <a:t>models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7425" y="5390538"/>
            <a:ext cx="4274185" cy="10782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spc="-10" noProof="0" dirty="0">
                <a:solidFill>
                  <a:srgbClr val="993312"/>
                </a:solidFill>
                <a:latin typeface="Arial"/>
                <a:cs typeface="Arial"/>
              </a:rPr>
              <a:t>V</a:t>
            </a:r>
            <a:r>
              <a:rPr lang="en-US" sz="1450" b="1" spc="-10" noProof="0" dirty="0">
                <a:solidFill>
                  <a:srgbClr val="993312"/>
                </a:solidFill>
                <a:latin typeface="Arial"/>
                <a:cs typeface="Arial"/>
              </a:rPr>
              <a:t>2:</a:t>
            </a:r>
            <a:r>
              <a:rPr lang="en-US" sz="1450" b="1" spc="-15" noProof="0" dirty="0">
                <a:solidFill>
                  <a:srgbClr val="993312"/>
                </a:solidFill>
                <a:latin typeface="Arial"/>
                <a:cs typeface="Arial"/>
              </a:rPr>
              <a:t> </a:t>
            </a:r>
            <a:r>
              <a:rPr lang="en-US" sz="1500" b="1" spc="-85" noProof="0" dirty="0">
                <a:solidFill>
                  <a:srgbClr val="993312"/>
                </a:solidFill>
                <a:latin typeface="Arial"/>
                <a:cs typeface="Arial"/>
              </a:rPr>
              <a:t>Aggressive</a:t>
            </a:r>
            <a:r>
              <a:rPr lang="en-US" sz="1500" b="1" spc="-30" noProof="0" dirty="0">
                <a:solidFill>
                  <a:srgbClr val="993312"/>
                </a:solidFill>
                <a:latin typeface="Arial"/>
                <a:cs typeface="Arial"/>
              </a:rPr>
              <a:t> </a:t>
            </a:r>
            <a:r>
              <a:rPr lang="en-US" sz="1500" b="1" spc="-35" noProof="0" dirty="0">
                <a:solidFill>
                  <a:srgbClr val="993312"/>
                </a:solidFill>
                <a:latin typeface="Arial"/>
                <a:cs typeface="Arial"/>
              </a:rPr>
              <a:t>Safety</a:t>
            </a:r>
            <a:r>
              <a:rPr lang="en-US" sz="1450" b="1" spc="-35" noProof="0" dirty="0">
                <a:solidFill>
                  <a:srgbClr val="993312"/>
                </a:solidFill>
                <a:latin typeface="Arial"/>
                <a:cs typeface="Arial"/>
              </a:rPr>
              <a:t>-</a:t>
            </a:r>
            <a:r>
              <a:rPr lang="en-US" sz="1500" b="1" spc="-20" noProof="0" dirty="0">
                <a:solidFill>
                  <a:srgbClr val="993312"/>
                </a:solidFill>
                <a:latin typeface="Arial"/>
                <a:cs typeface="Arial"/>
              </a:rPr>
              <a:t>First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Strong</a:t>
            </a:r>
            <a:r>
              <a:rPr lang="en-US" sz="11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bias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toward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as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default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7600"/>
              </a:lnSpc>
              <a:spcBef>
                <a:spcPts val="250"/>
              </a:spcBef>
            </a:pPr>
            <a:r>
              <a:rPr lang="en-US" sz="1150" b="1" spc="-55" noProof="0" dirty="0">
                <a:solidFill>
                  <a:srgbClr val="C2400C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C2400C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C2400C"/>
                </a:solidFill>
                <a:latin typeface="Arial"/>
                <a:cs typeface="Arial"/>
              </a:rPr>
              <a:t> </a:t>
            </a:r>
            <a:r>
              <a:rPr lang="en-US" sz="1150" spc="-2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66.7%</a:t>
            </a:r>
            <a:r>
              <a:rPr lang="en-US" sz="1150" spc="-5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150" spc="-6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4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98.22%</a:t>
            </a:r>
            <a:r>
              <a:rPr lang="en-US" sz="1150" spc="-4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retrieval,</a:t>
            </a:r>
            <a:r>
              <a:rPr lang="en-US" sz="1150" spc="-4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26.07%</a:t>
            </a:r>
            <a:r>
              <a:rPr lang="en-US" sz="1150" spc="-45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C2400C"/>
                </a:solidFill>
                <a:latin typeface="Microsoft Sans Serif"/>
                <a:cs typeface="Microsoft Sans Serif"/>
              </a:rPr>
              <a:t>general knowledge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255"/>
              </a:lnSpc>
            </a:pPr>
            <a:r>
              <a:rPr lang="en-US" sz="1000" spc="-3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Issue</a:t>
            </a:r>
            <a:r>
              <a:rPr lang="en-US" sz="1050" spc="-3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:</a:t>
            </a:r>
            <a:r>
              <a:rPr lang="en-US" sz="1050" spc="-25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3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Over</a:t>
            </a:r>
            <a:r>
              <a:rPr lang="en-US" sz="1050" spc="-3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-</a:t>
            </a:r>
            <a:r>
              <a:rPr lang="en-US" sz="1000" spc="-1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correction</a:t>
            </a:r>
            <a:r>
              <a:rPr lang="en-US" sz="1000" spc="-5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led</a:t>
            </a:r>
            <a:r>
              <a:rPr lang="en-US" sz="1000" spc="-5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to</a:t>
            </a:r>
            <a:r>
              <a:rPr lang="en-US" sz="1000" spc="-5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inefficient</a:t>
            </a:r>
            <a:r>
              <a:rPr lang="en-US" sz="1050" spc="-1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,</a:t>
            </a:r>
            <a:r>
              <a:rPr lang="en-US" sz="1050" spc="-2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redundant</a:t>
            </a:r>
            <a:r>
              <a:rPr lang="en-US" sz="1000" spc="-5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E9580C"/>
                </a:solidFill>
                <a:latin typeface="Microsoft Sans Serif"/>
                <a:cs typeface="Microsoft Sans Serif"/>
              </a:rPr>
              <a:t>processing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7425" y="6800239"/>
            <a:ext cx="4382770" cy="10782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noProof="0" dirty="0">
                <a:solidFill>
                  <a:srgbClr val="854D0D"/>
                </a:solidFill>
                <a:latin typeface="Arial"/>
                <a:cs typeface="Arial"/>
              </a:rPr>
              <a:t>V</a:t>
            </a:r>
            <a:r>
              <a:rPr lang="en-US" sz="1450" b="1" noProof="0" dirty="0">
                <a:solidFill>
                  <a:srgbClr val="854D0D"/>
                </a:solidFill>
                <a:latin typeface="Arial"/>
                <a:cs typeface="Arial"/>
              </a:rPr>
              <a:t>3:</a:t>
            </a:r>
            <a:r>
              <a:rPr lang="en-US" sz="1450" b="1" spc="-60" noProof="0" dirty="0">
                <a:solidFill>
                  <a:srgbClr val="854D0D"/>
                </a:solidFill>
                <a:latin typeface="Arial"/>
                <a:cs typeface="Arial"/>
              </a:rPr>
              <a:t> </a:t>
            </a:r>
            <a:r>
              <a:rPr lang="en-US" sz="1500" b="1" spc="-85" noProof="0" dirty="0">
                <a:solidFill>
                  <a:srgbClr val="854D0D"/>
                </a:solidFill>
                <a:latin typeface="Arial"/>
                <a:cs typeface="Arial"/>
              </a:rPr>
              <a:t>Balanced</a:t>
            </a:r>
            <a:r>
              <a:rPr lang="en-US" sz="1500" b="1" spc="-75" noProof="0" dirty="0">
                <a:solidFill>
                  <a:srgbClr val="854D0D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854D0D"/>
                </a:solidFill>
                <a:latin typeface="Arial"/>
                <a:cs typeface="Arial"/>
              </a:rPr>
              <a:t>Criteria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30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Explicit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categories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 two</a:t>
            </a:r>
            <a:r>
              <a:rPr lang="en-US" sz="12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step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reasoning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7600"/>
              </a:lnSpc>
              <a:spcBef>
                <a:spcPts val="250"/>
              </a:spcBef>
            </a:pPr>
            <a:r>
              <a:rPr lang="en-US" sz="1150" b="1" spc="-55" noProof="0" dirty="0">
                <a:solidFill>
                  <a:srgbClr val="A16107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A16107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A16107"/>
                </a:solidFill>
                <a:latin typeface="Arial"/>
                <a:cs typeface="Arial"/>
              </a:rPr>
              <a:t> </a:t>
            </a:r>
            <a:r>
              <a:rPr lang="en-US" sz="115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~98%</a:t>
            </a:r>
            <a:r>
              <a:rPr lang="en-US" sz="1150" spc="-4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150" spc="-25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3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but</a:t>
            </a:r>
            <a:r>
              <a:rPr lang="en-US" sz="1150" spc="-25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general</a:t>
            </a:r>
            <a:r>
              <a:rPr lang="en-US" sz="1150" spc="-25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knowledge</a:t>
            </a:r>
            <a:r>
              <a:rPr lang="en-US" sz="1150" spc="-25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dropped</a:t>
            </a:r>
            <a:r>
              <a:rPr lang="en-US" sz="1150" spc="-25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 to </a:t>
            </a:r>
            <a:r>
              <a:rPr lang="en-US" sz="1150" spc="-10" noProof="0" dirty="0">
                <a:solidFill>
                  <a:srgbClr val="A16107"/>
                </a:solidFill>
                <a:latin typeface="Microsoft Sans Serif"/>
                <a:cs typeface="Microsoft Sans Serif"/>
              </a:rPr>
              <a:t>21.27%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255"/>
              </a:lnSpc>
            </a:pPr>
            <a:r>
              <a:rPr lang="en-US" sz="1000" spc="-4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Issue</a:t>
            </a:r>
            <a:r>
              <a:rPr lang="en-US" sz="1050" spc="-40" noProof="0" dirty="0">
                <a:solidFill>
                  <a:srgbClr val="CA8A04"/>
                </a:solidFill>
                <a:latin typeface="Britannic Bold"/>
                <a:cs typeface="Britannic Bold"/>
              </a:rPr>
              <a:t>:</a:t>
            </a:r>
            <a:r>
              <a:rPr lang="en-US" sz="1050" spc="-45" noProof="0" dirty="0">
                <a:solidFill>
                  <a:srgbClr val="CA8A04"/>
                </a:solidFill>
                <a:latin typeface="Britannic Bold"/>
                <a:cs typeface="Britannic Bold"/>
              </a:rPr>
              <a:t> </a:t>
            </a:r>
            <a:r>
              <a:rPr lang="en-US" sz="1000" spc="-3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Sequential</a:t>
            </a:r>
            <a:r>
              <a:rPr lang="en-US" sz="1000" spc="1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checklist</a:t>
            </a:r>
            <a:r>
              <a:rPr lang="en-US" sz="1000" spc="5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approach</a:t>
            </a:r>
            <a:r>
              <a:rPr lang="en-US" sz="1000" spc="1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3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remained</a:t>
            </a:r>
            <a:r>
              <a:rPr lang="en-US" sz="1000" spc="5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CA8A04"/>
                </a:solidFill>
                <a:latin typeface="Microsoft Sans Serif"/>
                <a:cs typeface="Microsoft Sans Serif"/>
              </a:rPr>
              <a:t>problematic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72225" y="3409950"/>
            <a:ext cx="5543550" cy="5772150"/>
            <a:chOff x="6372225" y="3409950"/>
            <a:chExt cx="5543550" cy="5772150"/>
          </a:xfrm>
        </p:grpSpPr>
        <p:sp>
          <p:nvSpPr>
            <p:cNvPr id="29" name="object 29"/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5467277" y="5762624"/>
                  </a:moveTo>
                  <a:lnTo>
                    <a:pt x="66746" y="5762624"/>
                  </a:lnTo>
                  <a:lnTo>
                    <a:pt x="62100" y="5762166"/>
                  </a:lnTo>
                  <a:lnTo>
                    <a:pt x="24240" y="5745016"/>
                  </a:lnTo>
                  <a:lnTo>
                    <a:pt x="2286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467277" y="0"/>
                  </a:lnTo>
                  <a:lnTo>
                    <a:pt x="5506175" y="14644"/>
                  </a:lnTo>
                  <a:lnTo>
                    <a:pt x="5530380" y="48432"/>
                  </a:lnTo>
                  <a:lnTo>
                    <a:pt x="5534025" y="66746"/>
                  </a:lnTo>
                  <a:lnTo>
                    <a:pt x="5534025" y="5695877"/>
                  </a:lnTo>
                  <a:lnTo>
                    <a:pt x="5519379" y="5734774"/>
                  </a:lnTo>
                  <a:lnTo>
                    <a:pt x="5485590" y="5758980"/>
                  </a:lnTo>
                  <a:lnTo>
                    <a:pt x="5471922" y="5762166"/>
                  </a:lnTo>
                  <a:lnTo>
                    <a:pt x="5467277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71437" y="0"/>
                  </a:lnTo>
                  <a:lnTo>
                    <a:pt x="5462587" y="0"/>
                  </a:lnTo>
                  <a:lnTo>
                    <a:pt x="5489924" y="5437"/>
                  </a:lnTo>
                  <a:lnTo>
                    <a:pt x="5494258" y="7232"/>
                  </a:lnTo>
                  <a:lnTo>
                    <a:pt x="5498374" y="9432"/>
                  </a:lnTo>
                  <a:lnTo>
                    <a:pt x="5502274" y="12038"/>
                  </a:lnTo>
                  <a:lnTo>
                    <a:pt x="5506175" y="14645"/>
                  </a:lnTo>
                  <a:lnTo>
                    <a:pt x="5509783" y="17606"/>
                  </a:lnTo>
                  <a:lnTo>
                    <a:pt x="5513100" y="20923"/>
                  </a:lnTo>
                  <a:lnTo>
                    <a:pt x="5516418" y="24240"/>
                  </a:lnTo>
                  <a:lnTo>
                    <a:pt x="5528586" y="44099"/>
                  </a:lnTo>
                  <a:lnTo>
                    <a:pt x="5530380" y="48432"/>
                  </a:lnTo>
                  <a:lnTo>
                    <a:pt x="5531737" y="52899"/>
                  </a:lnTo>
                  <a:lnTo>
                    <a:pt x="5532651" y="57500"/>
                  </a:lnTo>
                  <a:lnTo>
                    <a:pt x="5533567" y="62101"/>
                  </a:lnTo>
                  <a:lnTo>
                    <a:pt x="5534025" y="66746"/>
                  </a:lnTo>
                  <a:lnTo>
                    <a:pt x="5534025" y="71437"/>
                  </a:lnTo>
                  <a:lnTo>
                    <a:pt x="5534025" y="5691187"/>
                  </a:lnTo>
                  <a:lnTo>
                    <a:pt x="5534025" y="5695877"/>
                  </a:lnTo>
                  <a:lnTo>
                    <a:pt x="5533567" y="5700522"/>
                  </a:lnTo>
                  <a:lnTo>
                    <a:pt x="5532651" y="5705123"/>
                  </a:lnTo>
                  <a:lnTo>
                    <a:pt x="5531737" y="5709723"/>
                  </a:lnTo>
                  <a:lnTo>
                    <a:pt x="5530380" y="5714190"/>
                  </a:lnTo>
                  <a:lnTo>
                    <a:pt x="5528586" y="5718524"/>
                  </a:lnTo>
                  <a:lnTo>
                    <a:pt x="5526791" y="5722857"/>
                  </a:lnTo>
                  <a:lnTo>
                    <a:pt x="5513100" y="5741700"/>
                  </a:lnTo>
                  <a:lnTo>
                    <a:pt x="5509783" y="5745017"/>
                  </a:lnTo>
                  <a:lnTo>
                    <a:pt x="5506175" y="5747979"/>
                  </a:lnTo>
                  <a:lnTo>
                    <a:pt x="5502274" y="5750584"/>
                  </a:lnTo>
                  <a:lnTo>
                    <a:pt x="5498374" y="5753190"/>
                  </a:lnTo>
                  <a:lnTo>
                    <a:pt x="5494258" y="5755391"/>
                  </a:lnTo>
                  <a:lnTo>
                    <a:pt x="5489924" y="5757186"/>
                  </a:lnTo>
                  <a:lnTo>
                    <a:pt x="5485590" y="5758981"/>
                  </a:lnTo>
                  <a:lnTo>
                    <a:pt x="5462587" y="5762625"/>
                  </a:lnTo>
                  <a:lnTo>
                    <a:pt x="71437" y="5762625"/>
                  </a:lnTo>
                  <a:lnTo>
                    <a:pt x="44098" y="5757186"/>
                  </a:lnTo>
                  <a:lnTo>
                    <a:pt x="39764" y="5755391"/>
                  </a:lnTo>
                  <a:lnTo>
                    <a:pt x="35648" y="5753190"/>
                  </a:lnTo>
                  <a:lnTo>
                    <a:pt x="31747" y="5750584"/>
                  </a:lnTo>
                  <a:lnTo>
                    <a:pt x="27848" y="5747979"/>
                  </a:lnTo>
                  <a:lnTo>
                    <a:pt x="24240" y="5745017"/>
                  </a:lnTo>
                  <a:lnTo>
                    <a:pt x="20923" y="5741700"/>
                  </a:lnTo>
                  <a:lnTo>
                    <a:pt x="17606" y="5738383"/>
                  </a:lnTo>
                  <a:lnTo>
                    <a:pt x="5436" y="5718524"/>
                  </a:lnTo>
                  <a:lnTo>
                    <a:pt x="3642" y="5714190"/>
                  </a:lnTo>
                  <a:lnTo>
                    <a:pt x="2286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629399" y="4105275"/>
              <a:ext cx="5048250" cy="1524000"/>
            </a:xfrm>
            <a:custGeom>
              <a:avLst/>
              <a:gdLst/>
              <a:ahLst/>
              <a:cxnLst/>
              <a:rect l="l" t="t" r="r" b="b"/>
              <a:pathLst>
                <a:path w="5048250" h="1524000">
                  <a:moveTo>
                    <a:pt x="5015202" y="1523999"/>
                  </a:moveTo>
                  <a:lnTo>
                    <a:pt x="16524" y="1523999"/>
                  </a:lnTo>
                  <a:lnTo>
                    <a:pt x="14093" y="1523032"/>
                  </a:lnTo>
                  <a:lnTo>
                    <a:pt x="0" y="1490951"/>
                  </a:lnTo>
                  <a:lnTo>
                    <a:pt x="0" y="1485900"/>
                  </a:lnTo>
                  <a:lnTo>
                    <a:pt x="0" y="33047"/>
                  </a:lnTo>
                  <a:lnTo>
                    <a:pt x="16524" y="0"/>
                  </a:lnTo>
                  <a:lnTo>
                    <a:pt x="5015202" y="0"/>
                  </a:lnTo>
                  <a:lnTo>
                    <a:pt x="5047281" y="28187"/>
                  </a:lnTo>
                  <a:lnTo>
                    <a:pt x="5048249" y="33047"/>
                  </a:lnTo>
                  <a:lnTo>
                    <a:pt x="5048249" y="1490951"/>
                  </a:lnTo>
                  <a:lnTo>
                    <a:pt x="5020061" y="1523032"/>
                  </a:lnTo>
                  <a:lnTo>
                    <a:pt x="5015202" y="15239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10350" y="4105274"/>
              <a:ext cx="38100" cy="1524000"/>
            </a:xfrm>
            <a:custGeom>
              <a:avLst/>
              <a:gdLst/>
              <a:ahLst/>
              <a:cxnLst/>
              <a:rect l="l" t="t" r="r" b="b"/>
              <a:pathLst>
                <a:path w="38100" h="1524000">
                  <a:moveTo>
                    <a:pt x="38100" y="1524000"/>
                  </a:moveTo>
                  <a:lnTo>
                    <a:pt x="2789" y="1500526"/>
                  </a:lnTo>
                  <a:lnTo>
                    <a:pt x="0" y="14859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524000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629399" y="5781675"/>
              <a:ext cx="5048250" cy="1295400"/>
            </a:xfrm>
            <a:custGeom>
              <a:avLst/>
              <a:gdLst/>
              <a:ahLst/>
              <a:cxnLst/>
              <a:rect l="l" t="t" r="r" b="b"/>
              <a:pathLst>
                <a:path w="5048250" h="1295400">
                  <a:moveTo>
                    <a:pt x="5015202" y="1295399"/>
                  </a:moveTo>
                  <a:lnTo>
                    <a:pt x="16524" y="1295399"/>
                  </a:lnTo>
                  <a:lnTo>
                    <a:pt x="14093" y="1294432"/>
                  </a:lnTo>
                  <a:lnTo>
                    <a:pt x="0" y="1262352"/>
                  </a:lnTo>
                  <a:lnTo>
                    <a:pt x="0" y="1257300"/>
                  </a:lnTo>
                  <a:lnTo>
                    <a:pt x="0" y="33047"/>
                  </a:lnTo>
                  <a:lnTo>
                    <a:pt x="16524" y="0"/>
                  </a:lnTo>
                  <a:lnTo>
                    <a:pt x="5015202" y="0"/>
                  </a:lnTo>
                  <a:lnTo>
                    <a:pt x="5047281" y="28187"/>
                  </a:lnTo>
                  <a:lnTo>
                    <a:pt x="5048249" y="33047"/>
                  </a:lnTo>
                  <a:lnTo>
                    <a:pt x="5048249" y="1262352"/>
                  </a:lnTo>
                  <a:lnTo>
                    <a:pt x="5020061" y="1294432"/>
                  </a:lnTo>
                  <a:lnTo>
                    <a:pt x="5015202" y="12953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610350" y="5781674"/>
              <a:ext cx="38100" cy="1295400"/>
            </a:xfrm>
            <a:custGeom>
              <a:avLst/>
              <a:gdLst/>
              <a:ahLst/>
              <a:cxnLst/>
              <a:rect l="l" t="t" r="r" b="b"/>
              <a:pathLst>
                <a:path w="38100" h="1295400">
                  <a:moveTo>
                    <a:pt x="38100" y="1295400"/>
                  </a:moveTo>
                  <a:lnTo>
                    <a:pt x="2789" y="1271925"/>
                  </a:lnTo>
                  <a:lnTo>
                    <a:pt x="0" y="12573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9540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29399" y="7229475"/>
              <a:ext cx="5048250" cy="1714500"/>
            </a:xfrm>
            <a:custGeom>
              <a:avLst/>
              <a:gdLst/>
              <a:ahLst/>
              <a:cxnLst/>
              <a:rect l="l" t="t" r="r" b="b"/>
              <a:pathLst>
                <a:path w="5048250" h="1714500">
                  <a:moveTo>
                    <a:pt x="5015202" y="1714499"/>
                  </a:moveTo>
                  <a:lnTo>
                    <a:pt x="16524" y="1714499"/>
                  </a:lnTo>
                  <a:lnTo>
                    <a:pt x="14093" y="1713532"/>
                  </a:lnTo>
                  <a:lnTo>
                    <a:pt x="0" y="1681452"/>
                  </a:lnTo>
                  <a:lnTo>
                    <a:pt x="0" y="1676400"/>
                  </a:lnTo>
                  <a:lnTo>
                    <a:pt x="0" y="33047"/>
                  </a:lnTo>
                  <a:lnTo>
                    <a:pt x="16524" y="0"/>
                  </a:lnTo>
                  <a:lnTo>
                    <a:pt x="5015202" y="0"/>
                  </a:lnTo>
                  <a:lnTo>
                    <a:pt x="5047281" y="28186"/>
                  </a:lnTo>
                  <a:lnTo>
                    <a:pt x="5048249" y="33047"/>
                  </a:lnTo>
                  <a:lnTo>
                    <a:pt x="5048249" y="1681452"/>
                  </a:lnTo>
                  <a:lnTo>
                    <a:pt x="5020061" y="1713532"/>
                  </a:lnTo>
                  <a:lnTo>
                    <a:pt x="5015202" y="1714499"/>
                  </a:lnTo>
                  <a:close/>
                </a:path>
              </a:pathLst>
            </a:custGeom>
            <a:solidFill>
              <a:srgbClr val="FA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610350" y="7229474"/>
              <a:ext cx="38100" cy="1714500"/>
            </a:xfrm>
            <a:custGeom>
              <a:avLst/>
              <a:gdLst/>
              <a:ahLst/>
              <a:cxnLst/>
              <a:rect l="l" t="t" r="r" b="b"/>
              <a:pathLst>
                <a:path w="38100" h="1714500">
                  <a:moveTo>
                    <a:pt x="38100" y="1714500"/>
                  </a:moveTo>
                  <a:lnTo>
                    <a:pt x="2789" y="1691025"/>
                  </a:lnTo>
                  <a:lnTo>
                    <a:pt x="0" y="16764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714500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600775" y="3605044"/>
            <a:ext cx="323469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Advanced</a:t>
            </a:r>
            <a:r>
              <a:rPr lang="en-US" sz="2000" b="1" spc="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75" noProof="0" dirty="0">
                <a:solidFill>
                  <a:srgbClr val="0E1729"/>
                </a:solidFill>
                <a:latin typeface="Arial"/>
                <a:cs typeface="Arial"/>
              </a:rPr>
              <a:t>Iterations</a:t>
            </a:r>
            <a:r>
              <a:rPr lang="en-US" sz="2000" b="1" spc="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950" b="1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2000" b="1" noProof="0" dirty="0">
                <a:solidFill>
                  <a:srgbClr val="0E1729"/>
                </a:solidFill>
                <a:latin typeface="Arial"/>
                <a:cs typeface="Arial"/>
              </a:rPr>
              <a:t>V</a:t>
            </a:r>
            <a:r>
              <a:rPr lang="en-US" sz="1950" b="1" noProof="0" dirty="0">
                <a:solidFill>
                  <a:srgbClr val="0E1729"/>
                </a:solidFill>
                <a:latin typeface="Arial"/>
                <a:cs typeface="Arial"/>
              </a:rPr>
              <a:t>4-</a:t>
            </a:r>
            <a:r>
              <a:rPr lang="en-US" sz="2000" b="1" spc="-25" noProof="0" dirty="0">
                <a:solidFill>
                  <a:srgbClr val="0E1729"/>
                </a:solidFill>
                <a:latin typeface="Arial"/>
                <a:cs typeface="Arial"/>
              </a:rPr>
              <a:t>V</a:t>
            </a:r>
            <a:r>
              <a:rPr lang="en-US" sz="1950" b="1" spc="-25" noProof="0" dirty="0">
                <a:solidFill>
                  <a:srgbClr val="0E1729"/>
                </a:solidFill>
                <a:latin typeface="Arial"/>
                <a:cs typeface="Arial"/>
              </a:rPr>
              <a:t>6)</a:t>
            </a:r>
            <a:endParaRPr lang="en-US" sz="1950" noProof="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53175" y="4123613"/>
            <a:ext cx="4413250" cy="13925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US" sz="1500" b="1" noProof="0" dirty="0">
                <a:solidFill>
                  <a:srgbClr val="166533"/>
                </a:solidFill>
                <a:latin typeface="Arial"/>
                <a:cs typeface="Arial"/>
              </a:rPr>
              <a:t>V</a:t>
            </a:r>
            <a:r>
              <a:rPr lang="en-US" sz="1450" b="1" noProof="0" dirty="0">
                <a:solidFill>
                  <a:srgbClr val="166533"/>
                </a:solidFill>
                <a:latin typeface="Arial"/>
                <a:cs typeface="Arial"/>
              </a:rPr>
              <a:t>4:</a:t>
            </a:r>
            <a:r>
              <a:rPr lang="en-US" sz="1450" b="1" spc="-70" noProof="0" dirty="0">
                <a:solidFill>
                  <a:srgbClr val="166533"/>
                </a:solidFill>
                <a:latin typeface="Arial"/>
                <a:cs typeface="Arial"/>
              </a:rPr>
              <a:t> </a:t>
            </a:r>
            <a:r>
              <a:rPr lang="en-US" sz="1500" b="1" spc="-50" noProof="0" dirty="0">
                <a:solidFill>
                  <a:srgbClr val="166533"/>
                </a:solidFill>
                <a:latin typeface="Arial"/>
                <a:cs typeface="Arial"/>
              </a:rPr>
              <a:t>Profile</a:t>
            </a:r>
            <a:r>
              <a:rPr lang="en-US" sz="1450" b="1" spc="-50" noProof="0" dirty="0">
                <a:solidFill>
                  <a:srgbClr val="166533"/>
                </a:solidFill>
                <a:latin typeface="Arial"/>
                <a:cs typeface="Arial"/>
              </a:rPr>
              <a:t>-</a:t>
            </a:r>
            <a:r>
              <a:rPr lang="en-US" sz="1500" b="1" spc="-100" noProof="0" dirty="0">
                <a:solidFill>
                  <a:srgbClr val="166533"/>
                </a:solidFill>
                <a:latin typeface="Arial"/>
                <a:cs typeface="Arial"/>
              </a:rPr>
              <a:t>Based</a:t>
            </a:r>
            <a:r>
              <a:rPr lang="en-US" sz="1500" b="1" spc="-80" noProof="0" dirty="0">
                <a:solidFill>
                  <a:srgbClr val="166533"/>
                </a:solidFill>
                <a:latin typeface="Arial"/>
                <a:cs typeface="Arial"/>
              </a:rPr>
              <a:t> </a:t>
            </a:r>
            <a:r>
              <a:rPr lang="en-US" sz="1500" b="1" spc="-60" noProof="0" dirty="0">
                <a:solidFill>
                  <a:srgbClr val="166533"/>
                </a:solidFill>
                <a:latin typeface="Arial"/>
                <a:cs typeface="Arial"/>
              </a:rPr>
              <a:t>Classification</a:t>
            </a:r>
            <a:r>
              <a:rPr lang="en-US" sz="1500" b="1" spc="175" noProof="0" dirty="0">
                <a:solidFill>
                  <a:srgbClr val="166533"/>
                </a:solidFill>
                <a:latin typeface="Arial"/>
                <a:cs typeface="Arial"/>
              </a:rPr>
              <a:t> </a:t>
            </a:r>
            <a:r>
              <a:rPr lang="en-US" sz="1875" spc="277" baseline="2222" noProof="0" dirty="0">
                <a:solidFill>
                  <a:srgbClr val="FFFFFF"/>
                </a:solidFill>
                <a:latin typeface="Segoe UI Symbol"/>
                <a:cs typeface="Segoe UI Symbol"/>
              </a:rPr>
              <a:t>⭐</a:t>
            </a:r>
            <a:endParaRPr lang="en-US" sz="1875" baseline="2222" noProof="0" dirty="0">
              <a:latin typeface="Segoe UI Symbol"/>
              <a:cs typeface="Segoe UI Symbol"/>
            </a:endParaRPr>
          </a:p>
          <a:p>
            <a:pPr marL="12700" marR="5080">
              <a:lnSpc>
                <a:spcPct val="116300"/>
              </a:lnSpc>
              <a:spcBef>
                <a:spcPts val="290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Holistic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115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matching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queries</a:t>
            </a:r>
            <a:r>
              <a:rPr lang="en-US" sz="115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115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detailed</a:t>
            </a:r>
            <a:r>
              <a:rPr lang="en-US" sz="115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profiles </a:t>
            </a:r>
            <a:r>
              <a:rPr lang="en-US" sz="1150" b="1" spc="-55" noProof="0" dirty="0">
                <a:solidFill>
                  <a:srgbClr val="15803C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15803C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15803C"/>
                </a:solidFill>
                <a:latin typeface="Arial"/>
                <a:cs typeface="Arial"/>
              </a:rPr>
              <a:t> </a:t>
            </a:r>
            <a:r>
              <a:rPr lang="en-US" sz="115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82.0%</a:t>
            </a:r>
            <a:r>
              <a:rPr lang="en-US" sz="1150" spc="-7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150" spc="-6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4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4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91.88%</a:t>
            </a:r>
            <a:r>
              <a:rPr lang="en-US" sz="1150" spc="-3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retrieval,</a:t>
            </a:r>
            <a:r>
              <a:rPr lang="en-US" sz="1150" spc="-4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69.36%</a:t>
            </a:r>
            <a:r>
              <a:rPr lang="en-US" sz="1150" spc="-45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5803C"/>
                </a:solidFill>
                <a:latin typeface="Microsoft Sans Serif"/>
                <a:cs typeface="Microsoft Sans Serif"/>
              </a:rPr>
              <a:t>general knowledge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430"/>
              </a:lnSpc>
              <a:spcBef>
                <a:spcPts val="370"/>
              </a:spcBef>
            </a:pPr>
            <a:r>
              <a:rPr lang="en-US" sz="1150" b="1" spc="-35" noProof="0" dirty="0">
                <a:solidFill>
                  <a:srgbClr val="166533"/>
                </a:solidFill>
                <a:latin typeface="Arial"/>
                <a:cs typeface="Arial"/>
              </a:rPr>
              <a:t>Impact</a:t>
            </a:r>
            <a:r>
              <a:rPr lang="en-US" sz="1200" b="1" spc="-35" noProof="0" dirty="0">
                <a:solidFill>
                  <a:srgbClr val="166533"/>
                </a:solidFill>
                <a:latin typeface="Arial"/>
                <a:cs typeface="Arial"/>
              </a:rPr>
              <a:t>:</a:t>
            </a:r>
            <a:r>
              <a:rPr lang="en-US" sz="1200" b="1" spc="-50" noProof="0" dirty="0">
                <a:solidFill>
                  <a:srgbClr val="166533"/>
                </a:solidFill>
                <a:latin typeface="Arial"/>
                <a:cs typeface="Arial"/>
              </a:rPr>
              <a:t> </a:t>
            </a:r>
            <a:r>
              <a:rPr lang="en-US" sz="1150" spc="-2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95.27%</a:t>
            </a:r>
            <a:r>
              <a:rPr lang="en-US" sz="1150" spc="-3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answer</a:t>
            </a:r>
            <a:r>
              <a:rPr lang="en-US" sz="1150" spc="-3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150" spc="-25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(20.35pp</a:t>
            </a:r>
            <a:r>
              <a:rPr lang="en-US" sz="1150" spc="-25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better</a:t>
            </a:r>
            <a:r>
              <a:rPr lang="en-US" sz="1150" spc="-3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than</a:t>
            </a:r>
            <a:r>
              <a:rPr lang="en-US" sz="1150" spc="-25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66533"/>
                </a:solidFill>
                <a:latin typeface="Microsoft Sans Serif"/>
                <a:cs typeface="Microsoft Sans Serif"/>
              </a:rPr>
              <a:t>baseline)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255"/>
              </a:lnSpc>
            </a:pPr>
            <a:r>
              <a:rPr lang="en-US" sz="1000" spc="-3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Breakthrough</a:t>
            </a:r>
            <a:r>
              <a:rPr lang="en-US" sz="1050" spc="-3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:</a:t>
            </a:r>
            <a:r>
              <a:rPr lang="en-US" sz="1050" spc="-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3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Leveraged</a:t>
            </a:r>
            <a:r>
              <a:rPr lang="en-US" sz="1000" spc="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LLM</a:t>
            </a:r>
            <a:r>
              <a:rPr lang="en-US" sz="105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'</a:t>
            </a:r>
            <a:r>
              <a:rPr lang="en-US" sz="100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s</a:t>
            </a:r>
            <a:r>
              <a:rPr lang="en-US" sz="1000" spc="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pattern</a:t>
            </a:r>
            <a:r>
              <a:rPr lang="en-US" sz="105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-</a:t>
            </a:r>
            <a:r>
              <a:rPr lang="en-US" sz="1000" spc="-2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matching</a:t>
            </a:r>
            <a:r>
              <a:rPr lang="en-US" sz="1050" spc="-2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,</a:t>
            </a:r>
            <a:r>
              <a:rPr lang="en-US" sz="1050" spc="-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introduced</a:t>
            </a:r>
            <a:r>
              <a:rPr lang="en-US" sz="1000" spc="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50" spc="-2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'</a:t>
            </a:r>
            <a:r>
              <a:rPr lang="en-US" sz="1000" spc="-25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Recent</a:t>
            </a:r>
            <a:r>
              <a:rPr lang="en-US" sz="1000" spc="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Events</a:t>
            </a:r>
            <a:r>
              <a:rPr lang="en-US" sz="1050" spc="-10" noProof="0" dirty="0">
                <a:solidFill>
                  <a:srgbClr val="16A24A"/>
                </a:solidFill>
                <a:latin typeface="Microsoft Sans Serif"/>
                <a:cs typeface="Microsoft Sans Serif"/>
              </a:rPr>
              <a:t>'</a:t>
            </a:r>
            <a:endParaRPr lang="en-US" sz="1050" noProof="0" dirty="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53175" y="5847738"/>
            <a:ext cx="4196080" cy="11163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V</a:t>
            </a:r>
            <a:r>
              <a:rPr lang="en-US" sz="1450" noProof="0" dirty="0">
                <a:solidFill>
                  <a:srgbClr val="1D40AF"/>
                </a:solidFill>
                <a:latin typeface="Segoe UI Symbol"/>
                <a:cs typeface="Segoe UI Symbol"/>
              </a:rPr>
              <a:t>5:</a:t>
            </a:r>
            <a:r>
              <a:rPr lang="en-US" sz="1450" spc="30" noProof="0" dirty="0">
                <a:solidFill>
                  <a:srgbClr val="1D40AF"/>
                </a:solidFill>
                <a:latin typeface="Segoe UI Symbol"/>
                <a:cs typeface="Segoe UI Symbol"/>
              </a:rPr>
              <a:t> </a:t>
            </a:r>
            <a:r>
              <a:rPr lang="en-US" sz="1500" b="1" spc="-95" noProof="0" dirty="0">
                <a:solidFill>
                  <a:srgbClr val="1D40AF"/>
                </a:solidFill>
                <a:latin typeface="Arial"/>
                <a:cs typeface="Arial"/>
              </a:rPr>
              <a:t>Guiding</a:t>
            </a:r>
            <a:r>
              <a:rPr lang="en-US" sz="1500" b="1" spc="1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Principle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30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Added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tie</a:t>
            </a:r>
            <a:r>
              <a:rPr lang="en-US" sz="12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breaker</a:t>
            </a:r>
            <a:r>
              <a:rPr lang="en-US" sz="12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:</a:t>
            </a:r>
            <a:r>
              <a:rPr lang="en-US" sz="120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"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slow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but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correct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&gt;</a:t>
            </a:r>
            <a:r>
              <a:rPr lang="en-US" sz="12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fast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but</a:t>
            </a:r>
            <a:r>
              <a:rPr lang="en-US" sz="1150" spc="-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wrong</a:t>
            </a:r>
            <a:r>
              <a:rPr lang="en-US" sz="12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"</a:t>
            </a:r>
            <a:endParaRPr lang="en-US" sz="1200" noProof="0" dirty="0">
              <a:latin typeface="Microsoft Sans Serif"/>
              <a:cs typeface="Microsoft Sans Serif"/>
            </a:endParaRPr>
          </a:p>
          <a:p>
            <a:pPr marL="12700" marR="80010">
              <a:lnSpc>
                <a:spcPct val="107600"/>
              </a:lnSpc>
              <a:spcBef>
                <a:spcPts val="250"/>
              </a:spcBef>
            </a:pPr>
            <a:r>
              <a:rPr lang="en-US" sz="1150" b="1" spc="-55" noProof="0" dirty="0">
                <a:solidFill>
                  <a:srgbClr val="1C4ED8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1C4ED8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1C4ED8"/>
                </a:solidFill>
                <a:latin typeface="Arial"/>
                <a:cs typeface="Arial"/>
              </a:rPr>
              <a:t> </a:t>
            </a:r>
            <a:r>
              <a:rPr lang="en-US" sz="1150" spc="-114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81.1%</a:t>
            </a:r>
            <a:r>
              <a:rPr lang="en-US" sz="1150" spc="-1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150" spc="-5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2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92.0%</a:t>
            </a:r>
            <a:r>
              <a:rPr lang="en-US" sz="1150" spc="-2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retrieval,</a:t>
            </a:r>
            <a:r>
              <a:rPr lang="en-US" sz="1150" spc="-2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55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67.07%</a:t>
            </a:r>
            <a:r>
              <a:rPr lang="en-US" sz="1150" spc="-2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1C4ED8"/>
                </a:solidFill>
                <a:latin typeface="Microsoft Sans Serif"/>
                <a:cs typeface="Microsoft Sans Serif"/>
              </a:rPr>
              <a:t>general knowledge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lang="en-US" sz="1000" spc="-3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Philosophy</a:t>
            </a:r>
            <a:r>
              <a:rPr lang="en-US" sz="1050" spc="-3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:</a:t>
            </a:r>
            <a:r>
              <a:rPr lang="en-US" sz="105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05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-</a:t>
            </a:r>
            <a:r>
              <a:rPr lang="en-US" sz="100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first</a:t>
            </a:r>
            <a:r>
              <a:rPr lang="en-US" sz="1000" spc="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principle</a:t>
            </a:r>
            <a:r>
              <a:rPr lang="en-US" sz="1000" spc="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with</a:t>
            </a:r>
            <a:r>
              <a:rPr lang="en-US" sz="1000" spc="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safety</a:t>
            </a:r>
            <a:r>
              <a:rPr lang="en-US" sz="1000" spc="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2562EB"/>
                </a:solidFill>
                <a:latin typeface="Microsoft Sans Serif"/>
                <a:cs typeface="Microsoft Sans Serif"/>
              </a:rPr>
              <a:t>default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53175" y="7247812"/>
            <a:ext cx="4581525" cy="15830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US" sz="1500" b="1" spc="-10" noProof="0" dirty="0">
                <a:solidFill>
                  <a:srgbClr val="6A20A7"/>
                </a:solidFill>
                <a:latin typeface="Arial"/>
                <a:cs typeface="Arial"/>
              </a:rPr>
              <a:t>V</a:t>
            </a:r>
            <a:r>
              <a:rPr lang="en-US" sz="1450" b="1" spc="-10" noProof="0" dirty="0">
                <a:solidFill>
                  <a:srgbClr val="6A20A7"/>
                </a:solidFill>
                <a:latin typeface="Arial"/>
                <a:cs typeface="Arial"/>
              </a:rPr>
              <a:t>6:</a:t>
            </a:r>
            <a:r>
              <a:rPr lang="en-US" sz="1450" b="1" spc="-90" noProof="0" dirty="0">
                <a:solidFill>
                  <a:srgbClr val="6A20A7"/>
                </a:solidFill>
                <a:latin typeface="Arial"/>
                <a:cs typeface="Arial"/>
              </a:rPr>
              <a:t> </a:t>
            </a:r>
            <a:r>
              <a:rPr lang="en-US" sz="1500" b="1" spc="-60" noProof="0" dirty="0">
                <a:solidFill>
                  <a:srgbClr val="6A20A7"/>
                </a:solidFill>
                <a:latin typeface="Arial"/>
                <a:cs typeface="Arial"/>
              </a:rPr>
              <a:t>Efficiency</a:t>
            </a:r>
            <a:r>
              <a:rPr lang="en-US" sz="1450" b="1" spc="-60" noProof="0" dirty="0">
                <a:solidFill>
                  <a:srgbClr val="6A20A7"/>
                </a:solidFill>
                <a:latin typeface="Arial"/>
                <a:cs typeface="Arial"/>
              </a:rPr>
              <a:t>-</a:t>
            </a:r>
            <a:r>
              <a:rPr lang="en-US" sz="1500" b="1" spc="-70" noProof="0" dirty="0">
                <a:solidFill>
                  <a:srgbClr val="6A20A7"/>
                </a:solidFill>
                <a:latin typeface="Arial"/>
                <a:cs typeface="Arial"/>
              </a:rPr>
              <a:t>Focused</a:t>
            </a:r>
            <a:r>
              <a:rPr lang="en-US" sz="1500" b="1" spc="145" noProof="0" dirty="0">
                <a:solidFill>
                  <a:srgbClr val="6A20A7"/>
                </a:solidFill>
                <a:latin typeface="Arial"/>
                <a:cs typeface="Arial"/>
              </a:rPr>
              <a:t> </a:t>
            </a:r>
            <a:r>
              <a:rPr lang="en-US" sz="1875" spc="1050" baseline="2222" noProof="0" dirty="0">
                <a:solidFill>
                  <a:srgbClr val="FFFFFF"/>
                </a:solidFill>
                <a:latin typeface="Segoe UI Symbol"/>
                <a:cs typeface="Segoe UI Symbol"/>
              </a:rPr>
              <a:t>⚡</a:t>
            </a:r>
            <a:endParaRPr lang="en-US" sz="1875" baseline="2222" noProof="0" dirty="0">
              <a:latin typeface="Segoe UI Symbol"/>
              <a:cs typeface="Segoe UI Symbol"/>
            </a:endParaRPr>
          </a:p>
          <a:p>
            <a:pPr marL="12700" marR="314325">
              <a:lnSpc>
                <a:spcPct val="116300"/>
              </a:lnSpc>
              <a:spcBef>
                <a:spcPts val="290"/>
              </a:spcBef>
            </a:pPr>
            <a:r>
              <a:rPr lang="en-US" sz="1150" b="1" spc="-50" noProof="0" dirty="0">
                <a:solidFill>
                  <a:srgbClr val="334054"/>
                </a:solidFill>
                <a:latin typeface="Arial"/>
                <a:cs typeface="Arial"/>
              </a:rPr>
              <a:t>Approach</a:t>
            </a:r>
            <a:r>
              <a:rPr lang="en-US" sz="1200" b="1" spc="-50" noProof="0" dirty="0">
                <a:solidFill>
                  <a:srgbClr val="334054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334054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Non</a:t>
            </a:r>
            <a:r>
              <a:rPr lang="en-US" sz="12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1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as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default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unless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clear</a:t>
            </a:r>
            <a:r>
              <a:rPr lang="en-US" sz="11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trigger</a:t>
            </a:r>
            <a:r>
              <a:rPr lang="en-US" sz="11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present </a:t>
            </a:r>
            <a:r>
              <a:rPr lang="en-US" sz="1150" b="1" spc="-55" noProof="0" dirty="0">
                <a:solidFill>
                  <a:srgbClr val="7D21CD"/>
                </a:solidFill>
                <a:latin typeface="Arial"/>
                <a:cs typeface="Arial"/>
              </a:rPr>
              <a:t>Results</a:t>
            </a:r>
            <a:r>
              <a:rPr lang="en-US" sz="1200" b="1" spc="-55" noProof="0" dirty="0">
                <a:solidFill>
                  <a:srgbClr val="7D21CD"/>
                </a:solidFill>
                <a:latin typeface="Arial"/>
                <a:cs typeface="Arial"/>
              </a:rPr>
              <a:t>:</a:t>
            </a:r>
            <a:r>
              <a:rPr lang="en-US" sz="1200" b="1" spc="-40" noProof="0" dirty="0">
                <a:solidFill>
                  <a:srgbClr val="7D21CD"/>
                </a:solidFill>
                <a:latin typeface="Arial"/>
                <a:cs typeface="Arial"/>
              </a:rPr>
              <a:t> </a:t>
            </a:r>
            <a:r>
              <a:rPr lang="en-US" sz="115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72.6%</a:t>
            </a:r>
            <a:r>
              <a:rPr lang="en-US" sz="1150" spc="-65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150" spc="-6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accuracy,</a:t>
            </a:r>
            <a:r>
              <a:rPr lang="en-US" sz="1150" spc="-45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5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58.77%</a:t>
            </a:r>
            <a:r>
              <a:rPr lang="en-US" sz="1150" spc="-5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retrieval,</a:t>
            </a:r>
            <a:r>
              <a:rPr lang="en-US" sz="1150" spc="-45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90.47%</a:t>
            </a:r>
            <a:r>
              <a:rPr lang="en-US" sz="1150" spc="-45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7D21CD"/>
                </a:solidFill>
                <a:latin typeface="Microsoft Sans Serif"/>
                <a:cs typeface="Microsoft Sans Serif"/>
              </a:rPr>
              <a:t>general knowledge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7600"/>
              </a:lnSpc>
              <a:spcBef>
                <a:spcPts val="260"/>
              </a:spcBef>
            </a:pPr>
            <a:r>
              <a:rPr lang="en-US" sz="1150" b="1" spc="-45" noProof="0" dirty="0">
                <a:solidFill>
                  <a:srgbClr val="6A20A7"/>
                </a:solidFill>
                <a:latin typeface="Arial"/>
                <a:cs typeface="Arial"/>
              </a:rPr>
              <a:t>Achievement</a:t>
            </a:r>
            <a:r>
              <a:rPr lang="en-US" sz="1200" b="1" spc="-45" noProof="0" dirty="0">
                <a:solidFill>
                  <a:srgbClr val="6A20A7"/>
                </a:solidFill>
                <a:latin typeface="Arial"/>
                <a:cs typeface="Arial"/>
              </a:rPr>
              <a:t>:</a:t>
            </a:r>
            <a:r>
              <a:rPr lang="en-US" sz="1200" b="1" spc="-30" noProof="0" dirty="0">
                <a:solidFill>
                  <a:srgbClr val="6A20A7"/>
                </a:solidFill>
                <a:latin typeface="Arial"/>
                <a:cs typeface="Arial"/>
              </a:rPr>
              <a:t> </a:t>
            </a:r>
            <a:r>
              <a:rPr lang="en-US" sz="1150" spc="-95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97.18%</a:t>
            </a:r>
            <a:r>
              <a:rPr lang="en-US" sz="115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answer</a:t>
            </a:r>
            <a:r>
              <a:rPr lang="en-US" sz="1150" spc="-5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15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for </a:t>
            </a:r>
            <a:r>
              <a:rPr lang="en-US" sz="1150" spc="-2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general</a:t>
            </a:r>
            <a:r>
              <a:rPr lang="en-US" sz="1150" spc="-5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knowledge</a:t>
            </a:r>
            <a:r>
              <a:rPr lang="en-US" sz="115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(22.26pp over</a:t>
            </a:r>
            <a:r>
              <a:rPr lang="en-US" sz="1150" spc="-55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A20A7"/>
                </a:solidFill>
                <a:latin typeface="Microsoft Sans Serif"/>
                <a:cs typeface="Microsoft Sans Serif"/>
              </a:rPr>
              <a:t>baseline)</a:t>
            </a:r>
            <a:endParaRPr lang="en-US" sz="1150" noProof="0" dirty="0">
              <a:latin typeface="Microsoft Sans Serif"/>
              <a:cs typeface="Microsoft Sans Serif"/>
            </a:endParaRPr>
          </a:p>
          <a:p>
            <a:pPr marL="12700">
              <a:lnSpc>
                <a:spcPts val="1255"/>
              </a:lnSpc>
            </a:pP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Trade</a:t>
            </a:r>
            <a:r>
              <a:rPr lang="en-US" sz="105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-</a:t>
            </a:r>
            <a:r>
              <a:rPr lang="en-US" sz="100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off</a:t>
            </a:r>
            <a:r>
              <a:rPr lang="en-US" sz="105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:</a:t>
            </a:r>
            <a:r>
              <a:rPr lang="en-US" sz="1050" spc="-4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Sacrificed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2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complex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for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000" spc="-25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 </a:t>
            </a:r>
            <a:r>
              <a:rPr lang="en-US" sz="1000" spc="-10" noProof="0" dirty="0">
                <a:solidFill>
                  <a:srgbClr val="9333E9"/>
                </a:solidFill>
                <a:latin typeface="Microsoft Sans Serif"/>
                <a:cs typeface="Microsoft Sans Serif"/>
              </a:rPr>
              <a:t>gains</a:t>
            </a:r>
            <a:endParaRPr lang="en-US" sz="1000" noProof="0" dirty="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595126" y="3605044"/>
            <a:ext cx="4462145" cy="94741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35"/>
              </a:spcBef>
            </a:pPr>
            <a:r>
              <a:rPr lang="en-US" sz="2000" b="1" spc="-120" noProof="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lang="en-US" sz="2000" b="1" spc="-10" noProof="0" dirty="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lang="en-US" sz="2000" noProof="0" dirty="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1210"/>
              </a:spcBef>
            </a:pPr>
            <a:r>
              <a:rPr lang="en-US" sz="1300" spc="-10" dirty="0">
                <a:solidFill>
                  <a:srgbClr val="E4E7EB"/>
                </a:solidFill>
                <a:latin typeface="Microsoft Sans Serif"/>
                <a:cs typeface="Microsoft Sans Serif"/>
              </a:rPr>
              <a:t>Instruction</a:t>
            </a:r>
            <a:r>
              <a:rPr lang="en-US" sz="1300" spc="-3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engineering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provides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high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degree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of</a:t>
            </a:r>
            <a:r>
              <a:rPr lang="en-US" sz="1300" spc="-3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control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over</a:t>
            </a:r>
            <a:r>
              <a:rPr lang="en-US" sz="1300" spc="-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8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LLM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behavior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595126" y="4665723"/>
            <a:ext cx="464566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Simple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prompts</a:t>
            </a: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insufficient</a:t>
            </a:r>
            <a:r>
              <a:rPr lang="en-US" sz="1300" spc="-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reliable</a:t>
            </a:r>
            <a:r>
              <a:rPr lang="en-US" sz="1300" spc="-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in</a:t>
            </a: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smaller</a:t>
            </a:r>
            <a:r>
              <a:rPr lang="en-US" sz="1300" spc="-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models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595126" y="5008623"/>
            <a:ext cx="446659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Profile-based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1300" spc="-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outperforms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sequential</a:t>
            </a:r>
            <a:r>
              <a:rPr lang="en-US" sz="1300" spc="-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checklists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595126" y="5351523"/>
            <a:ext cx="352552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2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Clear</a:t>
            </a:r>
            <a:r>
              <a:rPr lang="en-US" sz="1300" spc="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trade-off</a:t>
            </a:r>
            <a:r>
              <a:rPr lang="en-US" sz="1300" spc="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300" spc="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300" spc="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and</a:t>
            </a:r>
            <a:r>
              <a:rPr lang="en-US" sz="1300" spc="1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efficiency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595126" y="5694423"/>
            <a:ext cx="352552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V5 optimal for reliability</a:t>
            </a:r>
            <a:r>
              <a:rPr lang="en-US" sz="1300" spc="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(accuracy-first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systems)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595126" y="6037323"/>
            <a:ext cx="357568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V6</a:t>
            </a:r>
            <a:r>
              <a:rPr lang="en-US" sz="1300" spc="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optimal</a:t>
            </a:r>
            <a:r>
              <a:rPr lang="en-US" sz="1300" spc="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300" spc="2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(speed-critical</a:t>
            </a:r>
            <a:r>
              <a:rPr lang="en-US" sz="1300" spc="3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systems)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480826" y="6560984"/>
            <a:ext cx="4594225" cy="74238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1500" spc="-10" noProof="0" dirty="0">
                <a:solidFill>
                  <a:srgbClr val="BEDAFE"/>
                </a:solidFill>
                <a:latin typeface="Microsoft Sans Serif"/>
                <a:cs typeface="Microsoft Sans Serif"/>
              </a:rPr>
              <a:t>Conclusion</a:t>
            </a:r>
            <a:endParaRPr lang="en-US" sz="1500" noProof="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5399"/>
              </a:lnSpc>
              <a:spcBef>
                <a:spcPts val="110"/>
              </a:spcBef>
            </a:pP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Instruction</a:t>
            </a:r>
            <a:r>
              <a:rPr lang="en-US" sz="1300" spc="-4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choice</a:t>
            </a:r>
            <a:r>
              <a:rPr lang="en-US" sz="1300" spc="-3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depends</a:t>
            </a:r>
            <a:r>
              <a:rPr lang="en-US" sz="1300" spc="-3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entirely</a:t>
            </a:r>
            <a:r>
              <a:rPr lang="en-US" sz="1300" spc="-3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on</a:t>
            </a:r>
            <a:r>
              <a:rPr lang="en-US" sz="1300" spc="-3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desired</a:t>
            </a:r>
            <a:r>
              <a:rPr lang="en-US" sz="1300" spc="-4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system</a:t>
            </a:r>
            <a:r>
              <a:rPr lang="en-US" sz="1300" spc="-3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3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behavior </a:t>
            </a:r>
            <a:r>
              <a:rPr lang="en-US" sz="130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and</a:t>
            </a:r>
            <a:r>
              <a:rPr lang="en-US" sz="1300" spc="-65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E4E7EB"/>
                </a:solidFill>
                <a:latin typeface="Microsoft Sans Serif"/>
                <a:cs typeface="Microsoft Sans Serif"/>
              </a:rPr>
              <a:t>priorities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442726" y="7662664"/>
            <a:ext cx="4865370" cy="2108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1150" spc="-4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Research</a:t>
            </a:r>
            <a:r>
              <a:rPr lang="en-US" sz="1150" spc="-5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Alignment</a:t>
            </a:r>
            <a:r>
              <a:rPr lang="en-US" sz="1200" spc="-2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:</a:t>
            </a:r>
            <a:r>
              <a:rPr lang="en-US" sz="1200" spc="-15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Prioritizing</a:t>
            </a:r>
            <a:r>
              <a:rPr lang="en-US" sz="115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efficiency</a:t>
            </a:r>
            <a:r>
              <a:rPr lang="en-US" sz="1150" spc="-5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when</a:t>
            </a:r>
            <a:r>
              <a:rPr lang="en-US" sz="1150" spc="-5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trade</a:t>
            </a:r>
            <a:r>
              <a:rPr lang="en-US" sz="120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-</a:t>
            </a:r>
            <a:r>
              <a:rPr lang="en-US" sz="115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offs</a:t>
            </a:r>
            <a:r>
              <a:rPr lang="en-US" sz="1150" spc="-5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2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prove</a:t>
            </a:r>
            <a:r>
              <a:rPr lang="en-US" sz="115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 </a:t>
            </a:r>
            <a:r>
              <a:rPr lang="en-US" sz="1150" spc="-10" noProof="0" dirty="0">
                <a:solidFill>
                  <a:srgbClr val="66E7F9"/>
                </a:solidFill>
                <a:latin typeface="Microsoft Sans Serif"/>
                <a:cs typeface="Microsoft Sans Serif"/>
              </a:rPr>
              <a:t>worthwhile</a:t>
            </a:r>
            <a:endParaRPr lang="en-US" sz="1150" noProof="0" dirty="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72857" y="9437747"/>
            <a:ext cx="6542405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spc="-10" dirty="0">
                <a:solidFill>
                  <a:srgbClr val="9CA2AF"/>
                </a:solidFill>
                <a:latin typeface="Microsoft Sans Serif"/>
                <a:cs typeface="Microsoft Sans Serif"/>
              </a:rPr>
              <a:t>Adaptive Query-Routing Framework for Optimizing Small Language Models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92B82-FCDD-CEE4-EAAF-F176A5361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7">
            <a:extLst>
              <a:ext uri="{FF2B5EF4-FFF2-40B4-BE49-F238E27FC236}">
                <a16:creationId xmlns:a16="http://schemas.microsoft.com/office/drawing/2014/main" id="{B7F03A8C-48C7-190F-2924-09C11F62E0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15800" y="3390900"/>
            <a:ext cx="5562600" cy="5791200"/>
          </a:xfrm>
          <a:prstGeom prst="rect">
            <a:avLst/>
          </a:prstGeom>
        </p:spPr>
      </p:pic>
      <p:sp>
        <p:nvSpPr>
          <p:cNvPr id="51" name="object 4">
            <a:extLst>
              <a:ext uri="{FF2B5EF4-FFF2-40B4-BE49-F238E27FC236}">
                <a16:creationId xmlns:a16="http://schemas.microsoft.com/office/drawing/2014/main" id="{B1E94351-DDB7-1187-41B4-F2014C5ECBFF}"/>
              </a:ext>
            </a:extLst>
          </p:cNvPr>
          <p:cNvSpPr/>
          <p:nvPr/>
        </p:nvSpPr>
        <p:spPr>
          <a:xfrm>
            <a:off x="609600" y="1943100"/>
            <a:ext cx="17068800" cy="1219200"/>
          </a:xfrm>
          <a:custGeom>
            <a:avLst/>
            <a:gdLst/>
            <a:ahLst/>
            <a:cxnLst/>
            <a:rect l="l" t="t" r="r" b="b"/>
            <a:pathLst>
              <a:path w="16764000" h="1600200">
                <a:moveTo>
                  <a:pt x="16611600" y="1600200"/>
                </a:moveTo>
                <a:lnTo>
                  <a:pt x="152400" y="1600200"/>
                </a:lnTo>
                <a:lnTo>
                  <a:pt x="144912" y="1600016"/>
                </a:lnTo>
                <a:lnTo>
                  <a:pt x="101066" y="1591295"/>
                </a:lnTo>
                <a:lnTo>
                  <a:pt x="61607" y="1570204"/>
                </a:lnTo>
                <a:lnTo>
                  <a:pt x="29995" y="1538592"/>
                </a:lnTo>
                <a:lnTo>
                  <a:pt x="8904" y="1499133"/>
                </a:lnTo>
                <a:lnTo>
                  <a:pt x="182" y="1455287"/>
                </a:lnTo>
                <a:lnTo>
                  <a:pt x="0" y="1447800"/>
                </a:lnTo>
                <a:lnTo>
                  <a:pt x="0" y="152400"/>
                </a:lnTo>
                <a:lnTo>
                  <a:pt x="6560" y="108160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1447800"/>
                </a:lnTo>
                <a:lnTo>
                  <a:pt x="16757436" y="1492039"/>
                </a:lnTo>
                <a:lnTo>
                  <a:pt x="16738312" y="1532468"/>
                </a:lnTo>
                <a:lnTo>
                  <a:pt x="16708281" y="1565608"/>
                </a:lnTo>
                <a:lnTo>
                  <a:pt x="16669919" y="1588599"/>
                </a:lnTo>
                <a:lnTo>
                  <a:pt x="16626537" y="1599467"/>
                </a:lnTo>
                <a:lnTo>
                  <a:pt x="16611600" y="16002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FF6BE6-6CD3-9063-620F-9AF751680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00" y="329018"/>
            <a:ext cx="13271500" cy="129907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noProof="0" dirty="0"/>
              <a:t>Accessing the Correctness</a:t>
            </a:r>
            <a:br>
              <a:rPr lang="en-US" sz="4950" noProof="0" dirty="0">
                <a:latin typeface="Bookman Old Style"/>
              </a:rPr>
            </a:br>
            <a:r>
              <a:rPr lang="en-US" sz="2500" b="0" spc="-35" noProof="0" dirty="0">
                <a:solidFill>
                  <a:srgbClr val="606C7E"/>
                </a:solidFill>
                <a:latin typeface="Microsoft Sans Serif"/>
                <a:cs typeface="Microsoft Sans Serif"/>
              </a:rPr>
              <a:t>Aligned with problems that come with small LLMs</a:t>
            </a:r>
            <a:endParaRPr lang="en-US" sz="2500" noProof="0" dirty="0">
              <a:solidFill>
                <a:srgbClr val="606C7E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116F911-45C9-86E1-C9CD-159FDF4AD039}"/>
              </a:ext>
            </a:extLst>
          </p:cNvPr>
          <p:cNvSpPr txBox="1"/>
          <p:nvPr/>
        </p:nvSpPr>
        <p:spPr>
          <a:xfrm>
            <a:off x="762000" y="2095500"/>
            <a:ext cx="16764000" cy="9361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spcBef>
                <a:spcPts val="480"/>
              </a:spcBef>
            </a:pPr>
            <a:r>
              <a:rPr lang="en-US" b="1" spc="-10" noProof="0" dirty="0">
                <a:solidFill>
                  <a:srgbClr val="93C4FD"/>
                </a:solidFill>
                <a:latin typeface="Arial"/>
                <a:cs typeface="Arial"/>
              </a:rPr>
              <a:t>Purpose</a:t>
            </a:r>
          </a:p>
          <a:p>
            <a:pPr algn="ctr">
              <a:spcBef>
                <a:spcPts val="480"/>
              </a:spcBef>
            </a:pPr>
            <a:r>
              <a:rPr lang="en-US" sz="1600" spc="-10" noProof="0" dirty="0">
                <a:solidFill>
                  <a:srgbClr val="D0D5DA"/>
                </a:solidFill>
                <a:latin typeface="Microsoft Sans Serif"/>
                <a:cs typeface="Microsoft Sans Serif"/>
              </a:rPr>
              <a:t>Evaluate model correctness and retrieval performance efficiently using an automated script.</a:t>
            </a:r>
            <a:endParaRPr lang="en-US" sz="160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endParaRPr lang="en-US" sz="1450" noProof="0" dirty="0">
              <a:latin typeface="Arial"/>
              <a:cs typeface="Arial"/>
            </a:endParaRPr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E3248A49-1C05-750B-4721-3BAEB1C22102}"/>
              </a:ext>
            </a:extLst>
          </p:cNvPr>
          <p:cNvGrpSpPr/>
          <p:nvPr/>
        </p:nvGrpSpPr>
        <p:grpSpPr>
          <a:xfrm>
            <a:off x="609600" y="3409950"/>
            <a:ext cx="5534025" cy="5772150"/>
            <a:chOff x="609600" y="3409950"/>
            <a:chExt cx="5534025" cy="577215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0C3072B2-4857-6A2E-8F9E-DC075133E1F0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5457753" y="5762624"/>
                  </a:moveTo>
                  <a:lnTo>
                    <a:pt x="66746" y="5762624"/>
                  </a:lnTo>
                  <a:lnTo>
                    <a:pt x="62101" y="5762166"/>
                  </a:lnTo>
                  <a:lnTo>
                    <a:pt x="24240" y="5745016"/>
                  </a:lnTo>
                  <a:lnTo>
                    <a:pt x="2287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5457753" y="0"/>
                  </a:lnTo>
                  <a:lnTo>
                    <a:pt x="5496650" y="14644"/>
                  </a:lnTo>
                  <a:lnTo>
                    <a:pt x="5520856" y="48432"/>
                  </a:lnTo>
                  <a:lnTo>
                    <a:pt x="5524500" y="66746"/>
                  </a:lnTo>
                  <a:lnTo>
                    <a:pt x="5524500" y="5695877"/>
                  </a:lnTo>
                  <a:lnTo>
                    <a:pt x="5509854" y="5734774"/>
                  </a:lnTo>
                  <a:lnTo>
                    <a:pt x="5476065" y="5758980"/>
                  </a:lnTo>
                  <a:lnTo>
                    <a:pt x="5462397" y="5762166"/>
                  </a:lnTo>
                  <a:lnTo>
                    <a:pt x="5457753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683087DD-527E-4D79-9D39-70D9DD77567A}"/>
                </a:ext>
              </a:extLst>
            </p:cNvPr>
            <p:cNvSpPr/>
            <p:nvPr/>
          </p:nvSpPr>
          <p:spPr>
            <a:xfrm>
              <a:off x="614362" y="3414712"/>
              <a:ext cx="5524500" cy="5762625"/>
            </a:xfrm>
            <a:custGeom>
              <a:avLst/>
              <a:gdLst/>
              <a:ahLst/>
              <a:cxnLst/>
              <a:rect l="l" t="t" r="r" b="b"/>
              <a:pathLst>
                <a:path w="5524500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71437" y="0"/>
                  </a:lnTo>
                  <a:lnTo>
                    <a:pt x="5453062" y="0"/>
                  </a:lnTo>
                  <a:lnTo>
                    <a:pt x="5492750" y="12038"/>
                  </a:lnTo>
                  <a:lnTo>
                    <a:pt x="5503576" y="20923"/>
                  </a:lnTo>
                  <a:lnTo>
                    <a:pt x="5506893" y="24240"/>
                  </a:lnTo>
                  <a:lnTo>
                    <a:pt x="5509854" y="27848"/>
                  </a:lnTo>
                  <a:lnTo>
                    <a:pt x="5512460" y="31748"/>
                  </a:lnTo>
                  <a:lnTo>
                    <a:pt x="5515066" y="35648"/>
                  </a:lnTo>
                  <a:lnTo>
                    <a:pt x="5524500" y="66746"/>
                  </a:lnTo>
                  <a:lnTo>
                    <a:pt x="5524500" y="71437"/>
                  </a:lnTo>
                  <a:lnTo>
                    <a:pt x="5524500" y="5691187"/>
                  </a:lnTo>
                  <a:lnTo>
                    <a:pt x="5512460" y="5730875"/>
                  </a:lnTo>
                  <a:lnTo>
                    <a:pt x="5492750" y="5750584"/>
                  </a:lnTo>
                  <a:lnTo>
                    <a:pt x="5488849" y="5753190"/>
                  </a:lnTo>
                  <a:lnTo>
                    <a:pt x="5453062" y="5762625"/>
                  </a:lnTo>
                  <a:lnTo>
                    <a:pt x="71437" y="5762625"/>
                  </a:lnTo>
                  <a:lnTo>
                    <a:pt x="44099" y="5757186"/>
                  </a:lnTo>
                  <a:lnTo>
                    <a:pt x="39765" y="5755391"/>
                  </a:lnTo>
                  <a:lnTo>
                    <a:pt x="35649" y="5753190"/>
                  </a:lnTo>
                  <a:lnTo>
                    <a:pt x="31748" y="5750584"/>
                  </a:lnTo>
                  <a:lnTo>
                    <a:pt x="27848" y="5747979"/>
                  </a:lnTo>
                  <a:lnTo>
                    <a:pt x="5437" y="5718524"/>
                  </a:lnTo>
                  <a:lnTo>
                    <a:pt x="3642" y="5714190"/>
                  </a:lnTo>
                  <a:lnTo>
                    <a:pt x="2287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986A53EE-A5D8-A37C-29D7-67A0D1E1B803}"/>
                </a:ext>
              </a:extLst>
            </p:cNvPr>
            <p:cNvSpPr/>
            <p:nvPr/>
          </p:nvSpPr>
          <p:spPr>
            <a:xfrm>
              <a:off x="866774" y="4105275"/>
              <a:ext cx="5038725" cy="1066800"/>
            </a:xfrm>
            <a:custGeom>
              <a:avLst/>
              <a:gdLst/>
              <a:ahLst/>
              <a:cxnLst/>
              <a:rect l="l" t="t" r="r" b="b"/>
              <a:pathLst>
                <a:path w="5038725" h="1066800">
                  <a:moveTo>
                    <a:pt x="5005677" y="1066799"/>
                  </a:moveTo>
                  <a:lnTo>
                    <a:pt x="16523" y="1066799"/>
                  </a:lnTo>
                  <a:lnTo>
                    <a:pt x="14093" y="1065832"/>
                  </a:lnTo>
                  <a:lnTo>
                    <a:pt x="0" y="1033751"/>
                  </a:lnTo>
                  <a:lnTo>
                    <a:pt x="0" y="10287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033751"/>
                  </a:lnTo>
                  <a:lnTo>
                    <a:pt x="5010537" y="1065832"/>
                  </a:lnTo>
                  <a:lnTo>
                    <a:pt x="5005677" y="10667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8461C42A-2097-07DB-494E-216F73B07264}"/>
                </a:ext>
              </a:extLst>
            </p:cNvPr>
            <p:cNvSpPr/>
            <p:nvPr/>
          </p:nvSpPr>
          <p:spPr>
            <a:xfrm>
              <a:off x="847725" y="4105274"/>
              <a:ext cx="38100" cy="1066800"/>
            </a:xfrm>
            <a:custGeom>
              <a:avLst/>
              <a:gdLst/>
              <a:ahLst/>
              <a:cxnLst/>
              <a:rect l="l" t="t" r="r" b="b"/>
              <a:pathLst>
                <a:path w="38100" h="1066800">
                  <a:moveTo>
                    <a:pt x="38100" y="1066800"/>
                  </a:moveTo>
                  <a:lnTo>
                    <a:pt x="2789" y="1043325"/>
                  </a:lnTo>
                  <a:lnTo>
                    <a:pt x="0" y="10287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066800"/>
                  </a:lnTo>
                  <a:close/>
                </a:path>
              </a:pathLst>
            </a:custGeom>
            <a:solidFill>
              <a:srgbClr val="F77070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355E49D-4A02-E8EF-F64C-BF1F569CEC45}"/>
                </a:ext>
              </a:extLst>
            </p:cNvPr>
            <p:cNvSpPr/>
            <p:nvPr/>
          </p:nvSpPr>
          <p:spPr>
            <a:xfrm>
              <a:off x="866774" y="5324475"/>
              <a:ext cx="5038725" cy="1257300"/>
            </a:xfrm>
            <a:custGeom>
              <a:avLst/>
              <a:gdLst/>
              <a:ahLst/>
              <a:cxnLst/>
              <a:rect l="l" t="t" r="r" b="b"/>
              <a:pathLst>
                <a:path w="5038725" h="1257300">
                  <a:moveTo>
                    <a:pt x="5005677" y="1257299"/>
                  </a:moveTo>
                  <a:lnTo>
                    <a:pt x="16523" y="1257299"/>
                  </a:lnTo>
                  <a:lnTo>
                    <a:pt x="14093" y="1256332"/>
                  </a:lnTo>
                  <a:lnTo>
                    <a:pt x="0" y="1224252"/>
                  </a:lnTo>
                  <a:lnTo>
                    <a:pt x="0" y="12192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224252"/>
                  </a:lnTo>
                  <a:lnTo>
                    <a:pt x="5010537" y="1256332"/>
                  </a:lnTo>
                  <a:lnTo>
                    <a:pt x="5005677" y="1257299"/>
                  </a:lnTo>
                  <a:close/>
                </a:path>
              </a:pathLst>
            </a:custGeom>
            <a:solidFill>
              <a:srgbClr val="FFF6EC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EA2F1EC3-2430-A83E-A84D-0F2490086196}"/>
                </a:ext>
              </a:extLst>
            </p:cNvPr>
            <p:cNvSpPr/>
            <p:nvPr/>
          </p:nvSpPr>
          <p:spPr>
            <a:xfrm>
              <a:off x="847725" y="5324474"/>
              <a:ext cx="38100" cy="1257300"/>
            </a:xfrm>
            <a:custGeom>
              <a:avLst/>
              <a:gdLst/>
              <a:ahLst/>
              <a:cxnLst/>
              <a:rect l="l" t="t" r="r" b="b"/>
              <a:pathLst>
                <a:path w="38100" h="1257300">
                  <a:moveTo>
                    <a:pt x="38100" y="1257300"/>
                  </a:moveTo>
                  <a:lnTo>
                    <a:pt x="2789" y="1233825"/>
                  </a:lnTo>
                  <a:lnTo>
                    <a:pt x="0" y="12192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57300"/>
                  </a:lnTo>
                  <a:close/>
                </a:path>
              </a:pathLst>
            </a:custGeom>
            <a:solidFill>
              <a:srgbClr val="FA913C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50924C5-39AC-648D-4419-FC1FA2EF3952}"/>
                </a:ext>
              </a:extLst>
            </p:cNvPr>
            <p:cNvSpPr/>
            <p:nvPr/>
          </p:nvSpPr>
          <p:spPr>
            <a:xfrm>
              <a:off x="866774" y="6734175"/>
              <a:ext cx="5038725" cy="1257300"/>
            </a:xfrm>
            <a:custGeom>
              <a:avLst/>
              <a:gdLst/>
              <a:ahLst/>
              <a:cxnLst/>
              <a:rect l="l" t="t" r="r" b="b"/>
              <a:pathLst>
                <a:path w="5038725" h="1257300">
                  <a:moveTo>
                    <a:pt x="5005677" y="1257299"/>
                  </a:moveTo>
                  <a:lnTo>
                    <a:pt x="16523" y="1257299"/>
                  </a:lnTo>
                  <a:lnTo>
                    <a:pt x="14093" y="1256332"/>
                  </a:lnTo>
                  <a:lnTo>
                    <a:pt x="0" y="1224251"/>
                  </a:lnTo>
                  <a:lnTo>
                    <a:pt x="0" y="1219200"/>
                  </a:lnTo>
                  <a:lnTo>
                    <a:pt x="0" y="33047"/>
                  </a:lnTo>
                  <a:lnTo>
                    <a:pt x="16523" y="0"/>
                  </a:lnTo>
                  <a:lnTo>
                    <a:pt x="5005677" y="0"/>
                  </a:lnTo>
                  <a:lnTo>
                    <a:pt x="5037758" y="28187"/>
                  </a:lnTo>
                  <a:lnTo>
                    <a:pt x="5038725" y="33047"/>
                  </a:lnTo>
                  <a:lnTo>
                    <a:pt x="5038725" y="1224251"/>
                  </a:lnTo>
                  <a:lnTo>
                    <a:pt x="5010537" y="1256332"/>
                  </a:lnTo>
                  <a:lnTo>
                    <a:pt x="5005677" y="1257299"/>
                  </a:lnTo>
                  <a:close/>
                </a:path>
              </a:pathLst>
            </a:custGeom>
            <a:solidFill>
              <a:srgbClr val="FEFBE7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88C72209-93B6-24F6-7C93-0763D0C70348}"/>
                </a:ext>
              </a:extLst>
            </p:cNvPr>
            <p:cNvSpPr/>
            <p:nvPr/>
          </p:nvSpPr>
          <p:spPr>
            <a:xfrm>
              <a:off x="847725" y="6734174"/>
              <a:ext cx="38100" cy="1257300"/>
            </a:xfrm>
            <a:custGeom>
              <a:avLst/>
              <a:gdLst/>
              <a:ahLst/>
              <a:cxnLst/>
              <a:rect l="l" t="t" r="r" b="b"/>
              <a:pathLst>
                <a:path w="38100" h="1257300">
                  <a:moveTo>
                    <a:pt x="38100" y="1257300"/>
                  </a:moveTo>
                  <a:lnTo>
                    <a:pt x="2789" y="1233825"/>
                  </a:lnTo>
                  <a:lnTo>
                    <a:pt x="0" y="12192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57300"/>
                  </a:lnTo>
                  <a:close/>
                </a:path>
              </a:pathLst>
            </a:custGeom>
            <a:solidFill>
              <a:srgbClr val="FACC1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8E53A938-0F26-05B7-368D-3A21B8D95DF3}"/>
              </a:ext>
            </a:extLst>
          </p:cNvPr>
          <p:cNvSpPr txBox="1"/>
          <p:nvPr/>
        </p:nvSpPr>
        <p:spPr>
          <a:xfrm>
            <a:off x="835025" y="3605044"/>
            <a:ext cx="350837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1. Answer Extraction Pipeline</a:t>
            </a:r>
            <a:endParaRPr lang="en-US" sz="1950" noProof="0" dirty="0">
              <a:latin typeface="Arial"/>
              <a:cs typeface="Arial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412F99AD-0034-6B01-36F6-2E40A044424A}"/>
              </a:ext>
            </a:extLst>
          </p:cNvPr>
          <p:cNvSpPr txBox="1"/>
          <p:nvPr/>
        </p:nvSpPr>
        <p:spPr>
          <a:xfrm>
            <a:off x="990600" y="4229100"/>
            <a:ext cx="5032376" cy="82330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spc="-10" noProof="0" dirty="0">
                <a:solidFill>
                  <a:srgbClr val="991B1B"/>
                </a:solidFill>
                <a:latin typeface="Arial"/>
                <a:cs typeface="Arial"/>
              </a:rPr>
              <a:t>Definitive Extraction</a:t>
            </a:r>
            <a:endParaRPr lang="en-US" sz="1500" noProof="0" dirty="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Looks for explicit patterns, e.g. \boxed{B}</a:t>
            </a: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Most reliable, but smaller models may be inconsistent.</a:t>
            </a: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FE4F8F5-B045-74EE-AC62-FD8D5907E409}"/>
              </a:ext>
            </a:extLst>
          </p:cNvPr>
          <p:cNvSpPr txBox="1"/>
          <p:nvPr/>
        </p:nvSpPr>
        <p:spPr>
          <a:xfrm>
            <a:off x="990600" y="5372100"/>
            <a:ext cx="4879975" cy="127470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spc="-10" noProof="0" dirty="0">
                <a:solidFill>
                  <a:srgbClr val="993312"/>
                </a:solidFill>
                <a:latin typeface="Arial"/>
                <a:cs typeface="Arial"/>
              </a:rPr>
              <a:t>Pattern-Based Fallback</a:t>
            </a: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4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Searches for phrases like “The answer is B” or “Answer: B”. </a:t>
            </a: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4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Takes the last match to account for reasoning before final answer.</a:t>
            </a:r>
            <a:endParaRPr lang="en-US" sz="1400" noProof="0" dirty="0">
              <a:latin typeface="Microsoft Sans Serif"/>
              <a:cs typeface="Microsoft Sans Serif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3862966-B991-AC23-5DDC-34AE51395949}"/>
              </a:ext>
            </a:extLst>
          </p:cNvPr>
          <p:cNvSpPr txBox="1"/>
          <p:nvPr/>
        </p:nvSpPr>
        <p:spPr>
          <a:xfrm>
            <a:off x="987425" y="6800239"/>
            <a:ext cx="4382770" cy="10490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spc="-10" noProof="0" dirty="0">
                <a:solidFill>
                  <a:srgbClr val="854D0D"/>
                </a:solidFill>
                <a:latin typeface="Arial"/>
                <a:cs typeface="Arial"/>
              </a:rPr>
              <a:t>Positional Fallback</a:t>
            </a:r>
            <a:endParaRPr lang="en-US" sz="1500" noProof="0" dirty="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Finds all standalone A/B/C/D. occurrences.</a:t>
            </a: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Chooses final occurrence as the intended answer.</a:t>
            </a: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sz="1500" noProof="0" dirty="0">
              <a:latin typeface="Microsoft Sans Serif"/>
              <a:cs typeface="Microsoft Sans Serif"/>
            </a:endParaRPr>
          </a:p>
        </p:txBody>
      </p: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0F7E7B5B-E3C6-3E3D-B7D1-06FF2493ABC8}"/>
              </a:ext>
            </a:extLst>
          </p:cNvPr>
          <p:cNvGrpSpPr/>
          <p:nvPr/>
        </p:nvGrpSpPr>
        <p:grpSpPr>
          <a:xfrm>
            <a:off x="6376987" y="3414712"/>
            <a:ext cx="5534025" cy="5762625"/>
            <a:chOff x="6376987" y="3414712"/>
            <a:chExt cx="5534025" cy="5762625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1E6F2731-2A33-5A6A-943B-CB94FC6310B2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5467277" y="5762624"/>
                  </a:moveTo>
                  <a:lnTo>
                    <a:pt x="66746" y="5762624"/>
                  </a:lnTo>
                  <a:lnTo>
                    <a:pt x="62100" y="5762166"/>
                  </a:lnTo>
                  <a:lnTo>
                    <a:pt x="24240" y="5745016"/>
                  </a:lnTo>
                  <a:lnTo>
                    <a:pt x="2286" y="5709723"/>
                  </a:lnTo>
                  <a:lnTo>
                    <a:pt x="0" y="5695877"/>
                  </a:lnTo>
                  <a:lnTo>
                    <a:pt x="0" y="56911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5467277" y="0"/>
                  </a:lnTo>
                  <a:lnTo>
                    <a:pt x="5506175" y="14644"/>
                  </a:lnTo>
                  <a:lnTo>
                    <a:pt x="5530380" y="48432"/>
                  </a:lnTo>
                  <a:lnTo>
                    <a:pt x="5534025" y="66746"/>
                  </a:lnTo>
                  <a:lnTo>
                    <a:pt x="5534025" y="5695877"/>
                  </a:lnTo>
                  <a:lnTo>
                    <a:pt x="5519379" y="5734774"/>
                  </a:lnTo>
                  <a:lnTo>
                    <a:pt x="5485590" y="5758980"/>
                  </a:lnTo>
                  <a:lnTo>
                    <a:pt x="5471922" y="5762166"/>
                  </a:lnTo>
                  <a:lnTo>
                    <a:pt x="5467277" y="5762624"/>
                  </a:lnTo>
                  <a:close/>
                </a:path>
              </a:pathLst>
            </a:custGeom>
            <a:solidFill>
              <a:srgbClr val="FFFFFF">
                <a:alpha val="94999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1F35EB5-0A7F-6B27-6FB0-64E8CF4C7442}"/>
                </a:ext>
              </a:extLst>
            </p:cNvPr>
            <p:cNvSpPr/>
            <p:nvPr/>
          </p:nvSpPr>
          <p:spPr>
            <a:xfrm>
              <a:off x="6376987" y="3414712"/>
              <a:ext cx="5534025" cy="5762625"/>
            </a:xfrm>
            <a:custGeom>
              <a:avLst/>
              <a:gdLst/>
              <a:ahLst/>
              <a:cxnLst/>
              <a:rect l="l" t="t" r="r" b="b"/>
              <a:pathLst>
                <a:path w="5534025" h="5762625">
                  <a:moveTo>
                    <a:pt x="0" y="56911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6" y="52899"/>
                  </a:lnTo>
                  <a:lnTo>
                    <a:pt x="3642" y="48432"/>
                  </a:lnTo>
                  <a:lnTo>
                    <a:pt x="5436" y="44099"/>
                  </a:lnTo>
                  <a:lnTo>
                    <a:pt x="7231" y="39765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2" y="3642"/>
                  </a:lnTo>
                  <a:lnTo>
                    <a:pt x="71437" y="0"/>
                  </a:lnTo>
                  <a:lnTo>
                    <a:pt x="5462587" y="0"/>
                  </a:lnTo>
                  <a:lnTo>
                    <a:pt x="5489924" y="5437"/>
                  </a:lnTo>
                  <a:lnTo>
                    <a:pt x="5494258" y="7232"/>
                  </a:lnTo>
                  <a:lnTo>
                    <a:pt x="5498374" y="9432"/>
                  </a:lnTo>
                  <a:lnTo>
                    <a:pt x="5502274" y="12038"/>
                  </a:lnTo>
                  <a:lnTo>
                    <a:pt x="5506175" y="14645"/>
                  </a:lnTo>
                  <a:lnTo>
                    <a:pt x="5509783" y="17606"/>
                  </a:lnTo>
                  <a:lnTo>
                    <a:pt x="5513100" y="20923"/>
                  </a:lnTo>
                  <a:lnTo>
                    <a:pt x="5516418" y="24240"/>
                  </a:lnTo>
                  <a:lnTo>
                    <a:pt x="5528586" y="44099"/>
                  </a:lnTo>
                  <a:lnTo>
                    <a:pt x="5530380" y="48432"/>
                  </a:lnTo>
                  <a:lnTo>
                    <a:pt x="5531737" y="52899"/>
                  </a:lnTo>
                  <a:lnTo>
                    <a:pt x="5532651" y="57500"/>
                  </a:lnTo>
                  <a:lnTo>
                    <a:pt x="5533567" y="62101"/>
                  </a:lnTo>
                  <a:lnTo>
                    <a:pt x="5534025" y="66746"/>
                  </a:lnTo>
                  <a:lnTo>
                    <a:pt x="5534025" y="71437"/>
                  </a:lnTo>
                  <a:lnTo>
                    <a:pt x="5534025" y="5691187"/>
                  </a:lnTo>
                  <a:lnTo>
                    <a:pt x="5534025" y="5695877"/>
                  </a:lnTo>
                  <a:lnTo>
                    <a:pt x="5533567" y="5700522"/>
                  </a:lnTo>
                  <a:lnTo>
                    <a:pt x="5532651" y="5705123"/>
                  </a:lnTo>
                  <a:lnTo>
                    <a:pt x="5531737" y="5709723"/>
                  </a:lnTo>
                  <a:lnTo>
                    <a:pt x="5530380" y="5714190"/>
                  </a:lnTo>
                  <a:lnTo>
                    <a:pt x="5528586" y="5718524"/>
                  </a:lnTo>
                  <a:lnTo>
                    <a:pt x="5526791" y="5722857"/>
                  </a:lnTo>
                  <a:lnTo>
                    <a:pt x="5513100" y="5741700"/>
                  </a:lnTo>
                  <a:lnTo>
                    <a:pt x="5509783" y="5745017"/>
                  </a:lnTo>
                  <a:lnTo>
                    <a:pt x="5506175" y="5747979"/>
                  </a:lnTo>
                  <a:lnTo>
                    <a:pt x="5502274" y="5750584"/>
                  </a:lnTo>
                  <a:lnTo>
                    <a:pt x="5498374" y="5753190"/>
                  </a:lnTo>
                  <a:lnTo>
                    <a:pt x="5494258" y="5755391"/>
                  </a:lnTo>
                  <a:lnTo>
                    <a:pt x="5489924" y="5757186"/>
                  </a:lnTo>
                  <a:lnTo>
                    <a:pt x="5485590" y="5758981"/>
                  </a:lnTo>
                  <a:lnTo>
                    <a:pt x="5462587" y="5762625"/>
                  </a:lnTo>
                  <a:lnTo>
                    <a:pt x="71437" y="5762625"/>
                  </a:lnTo>
                  <a:lnTo>
                    <a:pt x="44098" y="5757186"/>
                  </a:lnTo>
                  <a:lnTo>
                    <a:pt x="39764" y="5755391"/>
                  </a:lnTo>
                  <a:lnTo>
                    <a:pt x="35648" y="5753190"/>
                  </a:lnTo>
                  <a:lnTo>
                    <a:pt x="31747" y="5750584"/>
                  </a:lnTo>
                  <a:lnTo>
                    <a:pt x="27848" y="5747979"/>
                  </a:lnTo>
                  <a:lnTo>
                    <a:pt x="24240" y="5745017"/>
                  </a:lnTo>
                  <a:lnTo>
                    <a:pt x="20923" y="5741700"/>
                  </a:lnTo>
                  <a:lnTo>
                    <a:pt x="17606" y="5738383"/>
                  </a:lnTo>
                  <a:lnTo>
                    <a:pt x="5436" y="5718524"/>
                  </a:lnTo>
                  <a:lnTo>
                    <a:pt x="3642" y="5714190"/>
                  </a:lnTo>
                  <a:lnTo>
                    <a:pt x="2286" y="5709723"/>
                  </a:lnTo>
                  <a:lnTo>
                    <a:pt x="1372" y="5705123"/>
                  </a:lnTo>
                  <a:lnTo>
                    <a:pt x="457" y="5700522"/>
                  </a:lnTo>
                  <a:lnTo>
                    <a:pt x="0" y="5695877"/>
                  </a:lnTo>
                  <a:lnTo>
                    <a:pt x="0" y="5691187"/>
                  </a:lnTo>
                  <a:close/>
                </a:path>
              </a:pathLst>
            </a:custGeom>
            <a:ln w="9525">
              <a:solidFill>
                <a:srgbClr val="D0D5D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06C82DD-795E-D5CE-BD79-5574223D29DD}"/>
                </a:ext>
              </a:extLst>
            </p:cNvPr>
            <p:cNvSpPr/>
            <p:nvPr/>
          </p:nvSpPr>
          <p:spPr>
            <a:xfrm>
              <a:off x="6629399" y="4105275"/>
              <a:ext cx="5048250" cy="1524000"/>
            </a:xfrm>
            <a:custGeom>
              <a:avLst/>
              <a:gdLst/>
              <a:ahLst/>
              <a:cxnLst/>
              <a:rect l="l" t="t" r="r" b="b"/>
              <a:pathLst>
                <a:path w="5048250" h="1524000">
                  <a:moveTo>
                    <a:pt x="5015202" y="1523999"/>
                  </a:moveTo>
                  <a:lnTo>
                    <a:pt x="16524" y="1523999"/>
                  </a:lnTo>
                  <a:lnTo>
                    <a:pt x="14093" y="1523032"/>
                  </a:lnTo>
                  <a:lnTo>
                    <a:pt x="0" y="1490951"/>
                  </a:lnTo>
                  <a:lnTo>
                    <a:pt x="0" y="1485900"/>
                  </a:lnTo>
                  <a:lnTo>
                    <a:pt x="0" y="33047"/>
                  </a:lnTo>
                  <a:lnTo>
                    <a:pt x="16524" y="0"/>
                  </a:lnTo>
                  <a:lnTo>
                    <a:pt x="5015202" y="0"/>
                  </a:lnTo>
                  <a:lnTo>
                    <a:pt x="5047281" y="28187"/>
                  </a:lnTo>
                  <a:lnTo>
                    <a:pt x="5048249" y="33047"/>
                  </a:lnTo>
                  <a:lnTo>
                    <a:pt x="5048249" y="1490951"/>
                  </a:lnTo>
                  <a:lnTo>
                    <a:pt x="5020061" y="1523032"/>
                  </a:lnTo>
                  <a:lnTo>
                    <a:pt x="5015202" y="15239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857A232A-6CFF-FBB2-091B-61B79C99A0A2}"/>
                </a:ext>
              </a:extLst>
            </p:cNvPr>
            <p:cNvSpPr/>
            <p:nvPr/>
          </p:nvSpPr>
          <p:spPr>
            <a:xfrm>
              <a:off x="6610350" y="4105274"/>
              <a:ext cx="38100" cy="1524000"/>
            </a:xfrm>
            <a:custGeom>
              <a:avLst/>
              <a:gdLst/>
              <a:ahLst/>
              <a:cxnLst/>
              <a:rect l="l" t="t" r="r" b="b"/>
              <a:pathLst>
                <a:path w="38100" h="1524000">
                  <a:moveTo>
                    <a:pt x="38100" y="1524000"/>
                  </a:moveTo>
                  <a:lnTo>
                    <a:pt x="2789" y="1500526"/>
                  </a:lnTo>
                  <a:lnTo>
                    <a:pt x="0" y="14859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524000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0C9284E-48D4-7182-D1EA-45EF8E76C411}"/>
                </a:ext>
              </a:extLst>
            </p:cNvPr>
            <p:cNvSpPr/>
            <p:nvPr/>
          </p:nvSpPr>
          <p:spPr>
            <a:xfrm>
              <a:off x="6629399" y="5781675"/>
              <a:ext cx="5048250" cy="1295400"/>
            </a:xfrm>
            <a:custGeom>
              <a:avLst/>
              <a:gdLst/>
              <a:ahLst/>
              <a:cxnLst/>
              <a:rect l="l" t="t" r="r" b="b"/>
              <a:pathLst>
                <a:path w="5048250" h="1295400">
                  <a:moveTo>
                    <a:pt x="5015202" y="1295399"/>
                  </a:moveTo>
                  <a:lnTo>
                    <a:pt x="16524" y="1295399"/>
                  </a:lnTo>
                  <a:lnTo>
                    <a:pt x="14093" y="1294432"/>
                  </a:lnTo>
                  <a:lnTo>
                    <a:pt x="0" y="1262352"/>
                  </a:lnTo>
                  <a:lnTo>
                    <a:pt x="0" y="1257300"/>
                  </a:lnTo>
                  <a:lnTo>
                    <a:pt x="0" y="33047"/>
                  </a:lnTo>
                  <a:lnTo>
                    <a:pt x="16524" y="0"/>
                  </a:lnTo>
                  <a:lnTo>
                    <a:pt x="5015202" y="0"/>
                  </a:lnTo>
                  <a:lnTo>
                    <a:pt x="5047281" y="28187"/>
                  </a:lnTo>
                  <a:lnTo>
                    <a:pt x="5048249" y="33047"/>
                  </a:lnTo>
                  <a:lnTo>
                    <a:pt x="5048249" y="1262352"/>
                  </a:lnTo>
                  <a:lnTo>
                    <a:pt x="5020061" y="1294432"/>
                  </a:lnTo>
                  <a:lnTo>
                    <a:pt x="5015202" y="12953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B42CB410-413A-EA04-179A-DB8EAE722747}"/>
                </a:ext>
              </a:extLst>
            </p:cNvPr>
            <p:cNvSpPr/>
            <p:nvPr/>
          </p:nvSpPr>
          <p:spPr>
            <a:xfrm>
              <a:off x="6610350" y="5781674"/>
              <a:ext cx="38100" cy="1295400"/>
            </a:xfrm>
            <a:custGeom>
              <a:avLst/>
              <a:gdLst/>
              <a:ahLst/>
              <a:cxnLst/>
              <a:rect l="l" t="t" r="r" b="b"/>
              <a:pathLst>
                <a:path w="38100" h="1295400">
                  <a:moveTo>
                    <a:pt x="38100" y="1295400"/>
                  </a:moveTo>
                  <a:lnTo>
                    <a:pt x="2789" y="1271925"/>
                  </a:lnTo>
                  <a:lnTo>
                    <a:pt x="0" y="12573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29540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524DDD16-2CF4-7568-D47C-E99E80D550DA}"/>
                </a:ext>
              </a:extLst>
            </p:cNvPr>
            <p:cNvSpPr/>
            <p:nvPr/>
          </p:nvSpPr>
          <p:spPr>
            <a:xfrm>
              <a:off x="6610350" y="7229474"/>
              <a:ext cx="38100" cy="1714500"/>
            </a:xfrm>
            <a:custGeom>
              <a:avLst/>
              <a:gdLst/>
              <a:ahLst/>
              <a:cxnLst/>
              <a:rect l="l" t="t" r="r" b="b"/>
              <a:pathLst>
                <a:path w="38100" h="1714500">
                  <a:moveTo>
                    <a:pt x="38100" y="1714500"/>
                  </a:moveTo>
                  <a:lnTo>
                    <a:pt x="2789" y="1691025"/>
                  </a:lnTo>
                  <a:lnTo>
                    <a:pt x="0" y="1676400"/>
                  </a:lnTo>
                  <a:lnTo>
                    <a:pt x="0" y="38100"/>
                  </a:lnTo>
                  <a:lnTo>
                    <a:pt x="23473" y="2789"/>
                  </a:lnTo>
                  <a:lnTo>
                    <a:pt x="38100" y="0"/>
                  </a:lnTo>
                  <a:lnTo>
                    <a:pt x="38100" y="1714500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F193A91A-E22F-30A3-218F-7E8A51E7C0D6}"/>
              </a:ext>
            </a:extLst>
          </p:cNvPr>
          <p:cNvSpPr txBox="1"/>
          <p:nvPr/>
        </p:nvSpPr>
        <p:spPr>
          <a:xfrm>
            <a:off x="6600775" y="3605044"/>
            <a:ext cx="323469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Evaluation Metrics</a:t>
            </a:r>
            <a:endParaRPr lang="en-US" sz="1950" noProof="0" dirty="0">
              <a:latin typeface="Arial"/>
              <a:cs typeface="Arial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B4BC20B5-179B-D7AF-0C0D-ADD238609B0C}"/>
              </a:ext>
            </a:extLst>
          </p:cNvPr>
          <p:cNvSpPr txBox="1"/>
          <p:nvPr/>
        </p:nvSpPr>
        <p:spPr>
          <a:xfrm>
            <a:off x="6753175" y="4123613"/>
            <a:ext cx="4413250" cy="1156086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US" sz="1500" b="1" noProof="0" dirty="0">
                <a:solidFill>
                  <a:srgbClr val="166533"/>
                </a:solidFill>
                <a:latin typeface="Arial"/>
                <a:cs typeface="Arial"/>
              </a:rPr>
              <a:t>Correct Answer (ARC)</a:t>
            </a:r>
          </a:p>
          <a:p>
            <a:pPr marL="298450" indent="-285750">
              <a:lnSpc>
                <a:spcPct val="100000"/>
              </a:lnSpc>
              <a:spcBef>
                <a:spcPts val="75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Extracted answer vs. ground truth → marked True/False</a:t>
            </a:r>
            <a:r>
              <a:rPr lang="en-US" sz="11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755"/>
              </a:spcBef>
              <a:buFont typeface="Arial" panose="020B0604020202020204" pitchFamily="34" charset="0"/>
              <a:buChar char="•"/>
            </a:pPr>
            <a:endParaRPr lang="en-US" sz="1050" noProof="0" dirty="0">
              <a:latin typeface="Microsoft Sans Serif"/>
              <a:cs typeface="Microsoft Sans Serif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20149828-2D3E-619A-E128-ED7C4F66BD2A}"/>
              </a:ext>
            </a:extLst>
          </p:cNvPr>
          <p:cNvSpPr txBox="1"/>
          <p:nvPr/>
        </p:nvSpPr>
        <p:spPr>
          <a:xfrm>
            <a:off x="6753175" y="5847738"/>
            <a:ext cx="4196080" cy="120289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Retrieval Performance</a:t>
            </a:r>
            <a:endParaRPr lang="en-US" sz="1500" noProof="0" dirty="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Checks if question required retrieval.</a:t>
            </a: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If method used = “retrieval” → metric retrieved correctly = True.</a:t>
            </a:r>
          </a:p>
          <a:p>
            <a:pPr marL="184150" indent="-171450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sz="1000" noProof="0" dirty="0">
              <a:latin typeface="Microsoft Sans Serif"/>
              <a:cs typeface="Microsoft Sans Serif"/>
            </a:endParaRPr>
          </a:p>
        </p:txBody>
      </p:sp>
      <p:pic>
        <p:nvPicPr>
          <p:cNvPr id="41" name="object 41">
            <a:extLst>
              <a:ext uri="{FF2B5EF4-FFF2-40B4-BE49-F238E27FC236}">
                <a16:creationId xmlns:a16="http://schemas.microsoft.com/office/drawing/2014/main" id="{95D94F31-9320-7305-D69C-D7134DB48E76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0" b="89934" l="5594" r="89845">
                        <a14:foregroundMark x1="5594" y1="5776" x2="5594" y2="5776"/>
                        <a14:backgroundMark x1="9294" y1="52888" x2="8348" y2="61634"/>
                        <a14:backgroundMark x1="8348" y1="61634" x2="9725" y2="61716"/>
                        <a14:backgroundMark x1="7401" y1="5776" x2="6885" y2="6271"/>
                        <a14:backgroundMark x1="18847" y1="56518" x2="53614" y2="62211"/>
                        <a14:backgroundMark x1="53614" y1="62211" x2="66781" y2="59818"/>
                      </a14:backgroundRemoval>
                    </a14:imgEffect>
                  </a14:imgLayer>
                </a14:imgProps>
              </a:ext>
            </a:extLst>
          </a:blip>
          <a:srcRect l="4361" t="3741" r="89902" b="89879"/>
          <a:stretch>
            <a:fillRect/>
          </a:stretch>
        </p:blipFill>
        <p:spPr>
          <a:xfrm>
            <a:off x="12496800" y="4000500"/>
            <a:ext cx="317501" cy="368300"/>
          </a:xfrm>
          <a:prstGeom prst="rect">
            <a:avLst/>
          </a:prstGeom>
        </p:spPr>
      </p:pic>
      <p:sp>
        <p:nvSpPr>
          <p:cNvPr id="42" name="object 42">
            <a:extLst>
              <a:ext uri="{FF2B5EF4-FFF2-40B4-BE49-F238E27FC236}">
                <a16:creationId xmlns:a16="http://schemas.microsoft.com/office/drawing/2014/main" id="{5AFDC5D3-0685-EB06-7370-D099E5027528}"/>
              </a:ext>
            </a:extLst>
          </p:cNvPr>
          <p:cNvSpPr txBox="1"/>
          <p:nvPr/>
        </p:nvSpPr>
        <p:spPr>
          <a:xfrm>
            <a:off x="12649200" y="4000500"/>
            <a:ext cx="446214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35"/>
              </a:spcBef>
            </a:pPr>
            <a:r>
              <a:rPr lang="en-US" sz="2000" b="1" spc="-120" noProof="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lang="en-US" sz="2000" b="1" spc="-10" noProof="0" dirty="0">
                <a:solidFill>
                  <a:srgbClr val="FFFFFF"/>
                </a:solidFill>
                <a:latin typeface="Arial"/>
                <a:cs typeface="Arial"/>
              </a:rPr>
              <a:t>Benefits</a:t>
            </a:r>
            <a:endParaRPr lang="en-US" sz="2000" noProof="0" dirty="0">
              <a:latin typeface="Arial"/>
              <a:cs typeface="Arial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D6ACCE99-854B-C324-1590-F4F62D9FC819}"/>
              </a:ext>
            </a:extLst>
          </p:cNvPr>
          <p:cNvSpPr txBox="1"/>
          <p:nvPr/>
        </p:nvSpPr>
        <p:spPr>
          <a:xfrm>
            <a:off x="12573000" y="4838700"/>
            <a:ext cx="4645660" cy="24949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Consistent &amp; scalable evaluation</a:t>
            </a: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sz="2000" noProof="0" dirty="0">
                <a:solidFill>
                  <a:schemeClr val="bg1"/>
                </a:solidFill>
              </a:rPr>
              <a:t>Aligns with binary evaluation scheme</a:t>
            </a: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355600" indent="-34290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98450" indent="-285750">
              <a:spcBef>
                <a:spcPts val="135"/>
              </a:spcBef>
              <a:buClr>
                <a:srgbClr val="92D050"/>
              </a:buClr>
              <a:buSzPct val="125000"/>
              <a:buFont typeface="Wingdings" panose="05000000000000000000" pitchFamily="2" charset="2"/>
              <a:buChar char="ü"/>
            </a:pPr>
            <a:r>
              <a:rPr lang="en-US" noProof="0" dirty="0">
                <a:solidFill>
                  <a:schemeClr val="bg1"/>
                </a:solidFill>
              </a:rPr>
              <a:t>Automates parsing of verbose model outputs</a:t>
            </a:r>
            <a:endParaRPr lang="en-US" noProof="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3EC1FF-D45D-41FC-F00B-2E853CE6A33B}"/>
              </a:ext>
            </a:extLst>
          </p:cNvPr>
          <p:cNvSpPr/>
          <p:nvPr/>
        </p:nvSpPr>
        <p:spPr>
          <a:xfrm>
            <a:off x="6553200" y="7124700"/>
            <a:ext cx="228600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FA12CD28-F065-B160-FA77-C23DC564345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305859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7">
            <a:extLst>
              <a:ext uri="{FF2B5EF4-FFF2-40B4-BE49-F238E27FC236}">
                <a16:creationId xmlns:a16="http://schemas.microsoft.com/office/drawing/2014/main" id="{707ACBE5-10CE-9E84-CC8A-8AF43BE40149}"/>
              </a:ext>
            </a:extLst>
          </p:cNvPr>
          <p:cNvPicPr/>
          <p:nvPr/>
        </p:nvPicPr>
        <p:blipFill>
          <a:blip r:embed="rId3" cstate="print"/>
          <a:srcRect l="1282" r="1282"/>
          <a:stretch>
            <a:fillRect/>
          </a:stretch>
        </p:blipFill>
        <p:spPr>
          <a:xfrm>
            <a:off x="10820400" y="2324100"/>
            <a:ext cx="6756400" cy="6858000"/>
          </a:xfrm>
          <a:prstGeom prst="roundRect">
            <a:avLst>
              <a:gd name="adj" fmla="val 2381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9C28F-862C-B89C-19AA-C3773325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29018"/>
            <a:ext cx="12966700" cy="1569660"/>
          </a:xfrm>
        </p:spPr>
        <p:txBody>
          <a:bodyPr/>
          <a:lstStyle/>
          <a:p>
            <a:r>
              <a:rPr lang="en-US" noProof="0" dirty="0"/>
              <a:t>Scatter plot Energy Cost vs. Correctness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2C452-2DE9-BF0D-BDE9-CB622C45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>
          <a:xfrm>
            <a:off x="762000" y="1775460"/>
            <a:ext cx="9829800" cy="7863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D0BB22-267D-5487-68F6-CA9466F9089D}"/>
              </a:ext>
            </a:extLst>
          </p:cNvPr>
          <p:cNvSpPr txBox="1"/>
          <p:nvPr/>
        </p:nvSpPr>
        <p:spPr>
          <a:xfrm>
            <a:off x="10896600" y="2628900"/>
            <a:ext cx="6629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bg1"/>
                </a:solidFill>
              </a:rPr>
              <a:t>The scatter plot shows a clear trade-off between energy consumption and correctness more accurate outputs usually require more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bg1"/>
                </a:solidFill>
              </a:rPr>
              <a:t>Baseline models cluster in the lower-left: low energy, low correctness.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bg1"/>
                </a:solidFill>
              </a:rPr>
              <a:t>One baseline looks better than expected, but this is misleading due to Wikipedia retrievals being somewhat relevant to the ARC-easy.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bg1"/>
                </a:solidFill>
              </a:rPr>
              <a:t>Optimized systems move toward the upper-right: higher correctness and better quality, with increased energy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bg1"/>
                </a:solidFill>
              </a:rPr>
              <a:t>System Analysis V1 is an outlier inefficient instructions caused high energy use but poor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bg1"/>
              </a:solidFill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09B9D173-E41E-321E-B8ED-426205A6002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77000" y="9715500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236520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2A39-7FEA-E917-D323-EACBE12E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29018"/>
            <a:ext cx="9394825" cy="78483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noProof="0" dirty="0" err="1"/>
              <a:t>ndex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CBA16-C59C-E13A-7CC4-99F922BE27AA}"/>
              </a:ext>
            </a:extLst>
          </p:cNvPr>
          <p:cNvCxnSpPr>
            <a:cxnSpLocks/>
          </p:cNvCxnSpPr>
          <p:nvPr/>
        </p:nvCxnSpPr>
        <p:spPr>
          <a:xfrm>
            <a:off x="685800" y="5524500"/>
            <a:ext cx="17297400" cy="0"/>
          </a:xfrm>
          <a:prstGeom prst="line">
            <a:avLst/>
          </a:prstGeom>
          <a:ln w="76200">
            <a:solidFill>
              <a:srgbClr val="0D9487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F650BA-82C4-EA04-C02A-8E6018DAA10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133600" y="5524500"/>
            <a:ext cx="0" cy="2209800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E1832B-2856-0C76-2E07-67C0BCCE11EA}"/>
              </a:ext>
            </a:extLst>
          </p:cNvPr>
          <p:cNvSpPr txBox="1"/>
          <p:nvPr/>
        </p:nvSpPr>
        <p:spPr>
          <a:xfrm>
            <a:off x="304800" y="7734300"/>
            <a:ext cx="3657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E1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lang="en-GB" sz="2000" b="1" dirty="0">
                <a:solidFill>
                  <a:srgbClr val="0E1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r>
              <a:rPr lang="en-GB" b="1" dirty="0">
                <a:solidFill>
                  <a:srgbClr val="0E1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Motivation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B8C1A9-8637-A196-B05A-797C5D1C0CF3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505200" y="3912632"/>
            <a:ext cx="0" cy="1611868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D67060-73A5-C5E2-30AC-51099D1314E5}"/>
              </a:ext>
            </a:extLst>
          </p:cNvPr>
          <p:cNvSpPr txBox="1"/>
          <p:nvPr/>
        </p:nvSpPr>
        <p:spPr>
          <a:xfrm>
            <a:off x="1676400" y="3543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E1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Objectives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AEF6CB-95C4-A633-961B-AABD740C8A8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867400" y="5524500"/>
            <a:ext cx="0" cy="2209800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0DA5C9-B172-8EAF-46DE-967A03B2DD98}"/>
              </a:ext>
            </a:extLst>
          </p:cNvPr>
          <p:cNvSpPr txBox="1"/>
          <p:nvPr/>
        </p:nvSpPr>
        <p:spPr>
          <a:xfrm>
            <a:off x="4038600" y="77343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GB" b="1" dirty="0">
              <a:solidFill>
                <a:srgbClr val="0E1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DD028-05F3-CABB-DFC5-A2D95AD0FADD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772400" y="3836432"/>
            <a:ext cx="0" cy="1764268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881D6C-ADBA-606E-3EC4-4FB0DFEFBCAF}"/>
              </a:ext>
            </a:extLst>
          </p:cNvPr>
          <p:cNvSpPr txBox="1"/>
          <p:nvPr/>
        </p:nvSpPr>
        <p:spPr>
          <a:xfrm>
            <a:off x="5943600" y="34671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Methodology Overview</a:t>
            </a:r>
            <a:endParaRPr lang="en-GB" b="1" dirty="0">
              <a:solidFill>
                <a:srgbClr val="0E1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1DC19B-A28A-04F6-1262-0487CDCC884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134600" y="5524500"/>
            <a:ext cx="0" cy="2133600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8B3A95B-3078-FCFD-6977-BE4DB9CB6537}"/>
              </a:ext>
            </a:extLst>
          </p:cNvPr>
          <p:cNvSpPr txBox="1"/>
          <p:nvPr/>
        </p:nvSpPr>
        <p:spPr>
          <a:xfrm>
            <a:off x="8305800" y="76581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Key Findings &amp; Results</a:t>
            </a:r>
            <a:endParaRPr lang="en-GB" b="1" dirty="0">
              <a:solidFill>
                <a:srgbClr val="0E1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75C5E8-0514-F4A9-8EE3-1EE045E6AC3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2649200" y="3684032"/>
            <a:ext cx="0" cy="1840468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18D147-B770-DB6E-B7F2-DC9992A67B03}"/>
              </a:ext>
            </a:extLst>
          </p:cNvPr>
          <p:cNvSpPr txBox="1"/>
          <p:nvPr/>
        </p:nvSpPr>
        <p:spPr>
          <a:xfrm>
            <a:off x="10820400" y="33147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Summary &amp; Future Work</a:t>
            </a:r>
            <a:endParaRPr lang="en-GB" b="1" dirty="0">
              <a:solidFill>
                <a:srgbClr val="0E1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FABAD8-0AFF-A5BD-5D44-37B857492C8F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5392400" y="5524500"/>
            <a:ext cx="0" cy="2057400"/>
          </a:xfrm>
          <a:prstGeom prst="straightConnector1">
            <a:avLst/>
          </a:prstGeom>
          <a:ln w="53975">
            <a:solidFill>
              <a:srgbClr val="0D9487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30CDF5-298E-6417-53A9-FD7CE35CFDE9}"/>
              </a:ext>
            </a:extLst>
          </p:cNvPr>
          <p:cNvSpPr txBox="1"/>
          <p:nvPr/>
        </p:nvSpPr>
        <p:spPr>
          <a:xfrm>
            <a:off x="13563600" y="75819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Broader Impact</a:t>
            </a:r>
            <a:endParaRPr lang="en-GB" b="1" dirty="0">
              <a:solidFill>
                <a:srgbClr val="0E1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81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74A5-53A0-DC85-D3B6-41CC54D2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29018"/>
            <a:ext cx="10985500" cy="1569660"/>
          </a:xfrm>
        </p:spPr>
        <p:txBody>
          <a:bodyPr/>
          <a:lstStyle/>
          <a:p>
            <a:r>
              <a:rPr lang="en-US" noProof="0" dirty="0"/>
              <a:t>Average Energy vs Correctness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6F3A5-E328-219B-5A1C-740D8C0D680F}"/>
              </a:ext>
            </a:extLst>
          </p:cNvPr>
          <p:cNvSpPr txBox="1"/>
          <p:nvPr/>
        </p:nvSpPr>
        <p:spPr>
          <a:xfrm>
            <a:off x="13944600" y="3619500"/>
            <a:ext cx="3886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Incorrect answer almost always are more energy dependent than correct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This is especially true for latter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The straight model is the only version that this is not true.</a:t>
            </a: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2B2DCADF-478F-DBA5-B044-1982142C190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pic>
        <p:nvPicPr>
          <p:cNvPr id="7" name="Picture 6" descr="A graph with green and orange bars&#10;&#10;AI-generated content may be incorrect.">
            <a:extLst>
              <a:ext uri="{FF2B5EF4-FFF2-40B4-BE49-F238E27FC236}">
                <a16:creationId xmlns:a16="http://schemas.microsoft.com/office/drawing/2014/main" id="{CD48B773-067C-A416-AF65-F9BB40B5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0"/>
            <a:ext cx="1280162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2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E59E-6478-567D-5841-8308D143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29018"/>
            <a:ext cx="13500100" cy="784830"/>
          </a:xfrm>
        </p:spPr>
        <p:txBody>
          <a:bodyPr/>
          <a:lstStyle/>
          <a:p>
            <a:r>
              <a:rPr lang="en-US" noProof="0" dirty="0"/>
              <a:t>Energy consumption on </a:t>
            </a:r>
            <a:r>
              <a:rPr lang="en-US" noProof="0" dirty="0" err="1"/>
              <a:t>HotPotQA</a:t>
            </a:r>
            <a:endParaRPr lang="en-US" noProof="0" dirty="0"/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2C9518A5-8A19-F744-F10B-6B65308E2AA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00800" y="9715500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pic>
        <p:nvPicPr>
          <p:cNvPr id="21" name="Picture 20" descr="A graph of blue bars&#10;&#10;AI-generated content may be incorrect.">
            <a:extLst>
              <a:ext uri="{FF2B5EF4-FFF2-40B4-BE49-F238E27FC236}">
                <a16:creationId xmlns:a16="http://schemas.microsoft.com/office/drawing/2014/main" id="{94D7C2C6-CBE1-F0B5-80A9-81A524F8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/>
          <a:stretch>
            <a:fillRect/>
          </a:stretch>
        </p:blipFill>
        <p:spPr>
          <a:xfrm>
            <a:off x="1828785" y="1362268"/>
            <a:ext cx="14630429" cy="78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355" noProof="0" dirty="0"/>
              <a:t>Key </a:t>
            </a:r>
            <a:r>
              <a:rPr lang="en-US" spc="-310" noProof="0" dirty="0"/>
              <a:t>Findings</a:t>
            </a:r>
            <a:r>
              <a:rPr lang="en-US" spc="-350" noProof="0" dirty="0"/>
              <a:t> </a:t>
            </a:r>
            <a:r>
              <a:rPr lang="en-US" sz="4900" spc="-335" noProof="0" dirty="0">
                <a:latin typeface="Century Gothic"/>
                <a:cs typeface="Century Gothic"/>
              </a:rPr>
              <a:t>&amp;</a:t>
            </a:r>
            <a:r>
              <a:rPr lang="en-US" sz="4900" spc="-305" noProof="0" dirty="0">
                <a:latin typeface="Century Gothic"/>
                <a:cs typeface="Century Gothic"/>
              </a:rPr>
              <a:t> </a:t>
            </a:r>
            <a:r>
              <a:rPr lang="en-US" spc="-330" noProof="0" dirty="0"/>
              <a:t>Results</a:t>
            </a:r>
            <a:endParaRPr lang="en-US" sz="4900" noProof="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en-US" sz="2500" b="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2500" b="0" spc="-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Achievements</a:t>
            </a:r>
            <a:r>
              <a:rPr lang="en-US" sz="2500" b="0" spc="-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450" b="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(</a:t>
            </a:r>
            <a:r>
              <a:rPr lang="en-US" sz="2500" b="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Contribution</a:t>
            </a:r>
            <a:r>
              <a:rPr lang="en-US" sz="2500" b="0" spc="-8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</a:t>
            </a:r>
            <a:r>
              <a:rPr lang="en-US" sz="245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4)</a:t>
            </a:r>
            <a:endParaRPr lang="en-US" sz="2450" noProof="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1712976"/>
            <a:ext cx="8577580" cy="3145790"/>
            <a:chOff x="588263" y="1712976"/>
            <a:chExt cx="8577580" cy="3145790"/>
          </a:xfrm>
        </p:grpSpPr>
        <p:sp>
          <p:nvSpPr>
            <p:cNvPr id="4" name="object 4"/>
            <p:cNvSpPr/>
            <p:nvPr/>
          </p:nvSpPr>
          <p:spPr>
            <a:xfrm>
              <a:off x="588251" y="1712988"/>
              <a:ext cx="8577580" cy="3145790"/>
            </a:xfrm>
            <a:custGeom>
              <a:avLst/>
              <a:gdLst/>
              <a:ahLst/>
              <a:cxnLst/>
              <a:rect l="l" t="t" r="r" b="b"/>
              <a:pathLst>
                <a:path w="8577580" h="3145790">
                  <a:moveTo>
                    <a:pt x="8577072" y="0"/>
                  </a:moveTo>
                  <a:lnTo>
                    <a:pt x="8403336" y="0"/>
                  </a:lnTo>
                  <a:lnTo>
                    <a:pt x="8403336" y="306324"/>
                  </a:lnTo>
                  <a:lnTo>
                    <a:pt x="8403336" y="2649474"/>
                  </a:lnTo>
                  <a:lnTo>
                    <a:pt x="8398954" y="2694063"/>
                  </a:lnTo>
                  <a:lnTo>
                    <a:pt x="8385937" y="2736951"/>
                  </a:lnTo>
                  <a:lnTo>
                    <a:pt x="8364817" y="2776474"/>
                  </a:lnTo>
                  <a:lnTo>
                    <a:pt x="8336381" y="2811107"/>
                  </a:lnTo>
                  <a:lnTo>
                    <a:pt x="8301749" y="2839542"/>
                  </a:lnTo>
                  <a:lnTo>
                    <a:pt x="8262226" y="2860662"/>
                  </a:lnTo>
                  <a:lnTo>
                    <a:pt x="8219338" y="2873679"/>
                  </a:lnTo>
                  <a:lnTo>
                    <a:pt x="8174736" y="2878074"/>
                  </a:lnTo>
                  <a:lnTo>
                    <a:pt x="402336" y="2878074"/>
                  </a:lnTo>
                  <a:lnTo>
                    <a:pt x="357746" y="2873679"/>
                  </a:lnTo>
                  <a:lnTo>
                    <a:pt x="314858" y="2860662"/>
                  </a:lnTo>
                  <a:lnTo>
                    <a:pt x="275336" y="2839542"/>
                  </a:lnTo>
                  <a:lnTo>
                    <a:pt x="240703" y="2811107"/>
                  </a:lnTo>
                  <a:lnTo>
                    <a:pt x="212267" y="2776474"/>
                  </a:lnTo>
                  <a:lnTo>
                    <a:pt x="191147" y="2736951"/>
                  </a:lnTo>
                  <a:lnTo>
                    <a:pt x="178130" y="2694063"/>
                  </a:lnTo>
                  <a:lnTo>
                    <a:pt x="173736" y="2649474"/>
                  </a:lnTo>
                  <a:lnTo>
                    <a:pt x="173736" y="306324"/>
                  </a:lnTo>
                  <a:lnTo>
                    <a:pt x="178130" y="261721"/>
                  </a:lnTo>
                  <a:lnTo>
                    <a:pt x="191147" y="218833"/>
                  </a:lnTo>
                  <a:lnTo>
                    <a:pt x="212267" y="179311"/>
                  </a:lnTo>
                  <a:lnTo>
                    <a:pt x="240703" y="144678"/>
                  </a:lnTo>
                  <a:lnTo>
                    <a:pt x="275336" y="116243"/>
                  </a:lnTo>
                  <a:lnTo>
                    <a:pt x="314858" y="95123"/>
                  </a:lnTo>
                  <a:lnTo>
                    <a:pt x="357746" y="82105"/>
                  </a:lnTo>
                  <a:lnTo>
                    <a:pt x="402336" y="77724"/>
                  </a:lnTo>
                  <a:lnTo>
                    <a:pt x="8174736" y="77724"/>
                  </a:lnTo>
                  <a:lnTo>
                    <a:pt x="8219338" y="82105"/>
                  </a:lnTo>
                  <a:lnTo>
                    <a:pt x="8262226" y="95123"/>
                  </a:lnTo>
                  <a:lnTo>
                    <a:pt x="8301749" y="116243"/>
                  </a:lnTo>
                  <a:lnTo>
                    <a:pt x="8336381" y="144678"/>
                  </a:lnTo>
                  <a:lnTo>
                    <a:pt x="8364817" y="179311"/>
                  </a:lnTo>
                  <a:lnTo>
                    <a:pt x="8385937" y="218833"/>
                  </a:lnTo>
                  <a:lnTo>
                    <a:pt x="8398954" y="261721"/>
                  </a:lnTo>
                  <a:lnTo>
                    <a:pt x="8403336" y="306324"/>
                  </a:lnTo>
                  <a:lnTo>
                    <a:pt x="8403336" y="0"/>
                  </a:lnTo>
                  <a:lnTo>
                    <a:pt x="0" y="0"/>
                  </a:lnTo>
                  <a:lnTo>
                    <a:pt x="0" y="3145536"/>
                  </a:lnTo>
                  <a:lnTo>
                    <a:pt x="8577072" y="3145536"/>
                  </a:lnTo>
                  <a:lnTo>
                    <a:pt x="8577072" y="2878074"/>
                  </a:lnTo>
                  <a:lnTo>
                    <a:pt x="8577072" y="77724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1800224"/>
              <a:ext cx="8210550" cy="2781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6762" y="1795462"/>
              <a:ext cx="8220075" cy="2790825"/>
            </a:xfrm>
            <a:custGeom>
              <a:avLst/>
              <a:gdLst/>
              <a:ahLst/>
              <a:cxnLst/>
              <a:rect l="l" t="t" r="r" b="b"/>
              <a:pathLst>
                <a:path w="8220075" h="2790825">
                  <a:moveTo>
                    <a:pt x="0" y="2566987"/>
                  </a:moveTo>
                  <a:lnTo>
                    <a:pt x="0" y="223837"/>
                  </a:lnTo>
                  <a:lnTo>
                    <a:pt x="0" y="216506"/>
                  </a:lnTo>
                  <a:lnTo>
                    <a:pt x="359" y="209193"/>
                  </a:lnTo>
                  <a:lnTo>
                    <a:pt x="7510" y="165876"/>
                  </a:lnTo>
                  <a:lnTo>
                    <a:pt x="9638" y="158860"/>
                  </a:lnTo>
                  <a:lnTo>
                    <a:pt x="11766" y="151845"/>
                  </a:lnTo>
                  <a:lnTo>
                    <a:pt x="29886" y="111855"/>
                  </a:lnTo>
                  <a:lnTo>
                    <a:pt x="55459" y="76169"/>
                  </a:lnTo>
                  <a:lnTo>
                    <a:pt x="81836" y="50808"/>
                  </a:lnTo>
                  <a:lnTo>
                    <a:pt x="87503" y="46157"/>
                  </a:lnTo>
                  <a:lnTo>
                    <a:pt x="118321" y="26430"/>
                  </a:lnTo>
                  <a:lnTo>
                    <a:pt x="124786" y="22974"/>
                  </a:lnTo>
                  <a:lnTo>
                    <a:pt x="158860" y="9638"/>
                  </a:lnTo>
                  <a:lnTo>
                    <a:pt x="165876" y="7510"/>
                  </a:lnTo>
                  <a:lnTo>
                    <a:pt x="209193" y="359"/>
                  </a:lnTo>
                  <a:lnTo>
                    <a:pt x="223837" y="0"/>
                  </a:lnTo>
                  <a:lnTo>
                    <a:pt x="7996237" y="0"/>
                  </a:lnTo>
                  <a:lnTo>
                    <a:pt x="8039905" y="4301"/>
                  </a:lnTo>
                  <a:lnTo>
                    <a:pt x="8047095" y="5731"/>
                  </a:lnTo>
                  <a:lnTo>
                    <a:pt x="8054198" y="7510"/>
                  </a:lnTo>
                  <a:lnTo>
                    <a:pt x="8061213" y="9638"/>
                  </a:lnTo>
                  <a:lnTo>
                    <a:pt x="8068228" y="11766"/>
                  </a:lnTo>
                  <a:lnTo>
                    <a:pt x="8075122" y="14233"/>
                  </a:lnTo>
                  <a:lnTo>
                    <a:pt x="8081894" y="17038"/>
                  </a:lnTo>
                  <a:lnTo>
                    <a:pt x="8088668" y="19843"/>
                  </a:lnTo>
                  <a:lnTo>
                    <a:pt x="8126689" y="41795"/>
                  </a:lnTo>
                  <a:lnTo>
                    <a:pt x="8138237" y="50808"/>
                  </a:lnTo>
                  <a:lnTo>
                    <a:pt x="8143904" y="55459"/>
                  </a:lnTo>
                  <a:lnTo>
                    <a:pt x="8169265" y="81836"/>
                  </a:lnTo>
                  <a:lnTo>
                    <a:pt x="8173916" y="87503"/>
                  </a:lnTo>
                  <a:lnTo>
                    <a:pt x="8178277" y="93384"/>
                  </a:lnTo>
                  <a:lnTo>
                    <a:pt x="8182350" y="99479"/>
                  </a:lnTo>
                  <a:lnTo>
                    <a:pt x="8186424" y="105575"/>
                  </a:lnTo>
                  <a:lnTo>
                    <a:pt x="8190188" y="111855"/>
                  </a:lnTo>
                  <a:lnTo>
                    <a:pt x="8193643" y="118320"/>
                  </a:lnTo>
                  <a:lnTo>
                    <a:pt x="8197099" y="124786"/>
                  </a:lnTo>
                  <a:lnTo>
                    <a:pt x="8200230" y="131405"/>
                  </a:lnTo>
                  <a:lnTo>
                    <a:pt x="8203035" y="138178"/>
                  </a:lnTo>
                  <a:lnTo>
                    <a:pt x="8205841" y="144951"/>
                  </a:lnTo>
                  <a:lnTo>
                    <a:pt x="8215773" y="180168"/>
                  </a:lnTo>
                  <a:lnTo>
                    <a:pt x="8217203" y="187359"/>
                  </a:lnTo>
                  <a:lnTo>
                    <a:pt x="8218278" y="194601"/>
                  </a:lnTo>
                  <a:lnTo>
                    <a:pt x="8218997" y="201897"/>
                  </a:lnTo>
                  <a:lnTo>
                    <a:pt x="8219716" y="209193"/>
                  </a:lnTo>
                  <a:lnTo>
                    <a:pt x="8220075" y="216506"/>
                  </a:lnTo>
                  <a:lnTo>
                    <a:pt x="8220075" y="223837"/>
                  </a:lnTo>
                  <a:lnTo>
                    <a:pt x="8220075" y="2566987"/>
                  </a:lnTo>
                  <a:lnTo>
                    <a:pt x="8220075" y="2574318"/>
                  </a:lnTo>
                  <a:lnTo>
                    <a:pt x="8219716" y="2581632"/>
                  </a:lnTo>
                  <a:lnTo>
                    <a:pt x="8218997" y="2588927"/>
                  </a:lnTo>
                  <a:lnTo>
                    <a:pt x="8218278" y="2596223"/>
                  </a:lnTo>
                  <a:lnTo>
                    <a:pt x="8217203" y="2603466"/>
                  </a:lnTo>
                  <a:lnTo>
                    <a:pt x="8215773" y="2610656"/>
                  </a:lnTo>
                  <a:lnTo>
                    <a:pt x="8214342" y="2617846"/>
                  </a:lnTo>
                  <a:lnTo>
                    <a:pt x="8212563" y="2624948"/>
                  </a:lnTo>
                  <a:lnTo>
                    <a:pt x="8210435" y="2631964"/>
                  </a:lnTo>
                  <a:lnTo>
                    <a:pt x="8208308" y="2638979"/>
                  </a:lnTo>
                  <a:lnTo>
                    <a:pt x="8205841" y="2645873"/>
                  </a:lnTo>
                  <a:lnTo>
                    <a:pt x="8203035" y="2652645"/>
                  </a:lnTo>
                  <a:lnTo>
                    <a:pt x="8200230" y="2659419"/>
                  </a:lnTo>
                  <a:lnTo>
                    <a:pt x="8197099" y="2666038"/>
                  </a:lnTo>
                  <a:lnTo>
                    <a:pt x="8193643" y="2672503"/>
                  </a:lnTo>
                  <a:lnTo>
                    <a:pt x="8190188" y="2678968"/>
                  </a:lnTo>
                  <a:lnTo>
                    <a:pt x="8186424" y="2685249"/>
                  </a:lnTo>
                  <a:lnTo>
                    <a:pt x="8182350" y="2691344"/>
                  </a:lnTo>
                  <a:lnTo>
                    <a:pt x="8178277" y="2697440"/>
                  </a:lnTo>
                  <a:lnTo>
                    <a:pt x="8173916" y="2703321"/>
                  </a:lnTo>
                  <a:lnTo>
                    <a:pt x="8169265" y="2708988"/>
                  </a:lnTo>
                  <a:lnTo>
                    <a:pt x="8164615" y="2714655"/>
                  </a:lnTo>
                  <a:lnTo>
                    <a:pt x="8159697" y="2720080"/>
                  </a:lnTo>
                  <a:lnTo>
                    <a:pt x="8154514" y="2725264"/>
                  </a:lnTo>
                  <a:lnTo>
                    <a:pt x="8149329" y="2730448"/>
                  </a:lnTo>
                  <a:lnTo>
                    <a:pt x="8143904" y="2735365"/>
                  </a:lnTo>
                  <a:lnTo>
                    <a:pt x="8138238" y="2740015"/>
                  </a:lnTo>
                  <a:lnTo>
                    <a:pt x="8132571" y="2744666"/>
                  </a:lnTo>
                  <a:lnTo>
                    <a:pt x="8126689" y="2749028"/>
                  </a:lnTo>
                  <a:lnTo>
                    <a:pt x="8120593" y="2753101"/>
                  </a:lnTo>
                  <a:lnTo>
                    <a:pt x="8114498" y="2757174"/>
                  </a:lnTo>
                  <a:lnTo>
                    <a:pt x="8081895" y="2773786"/>
                  </a:lnTo>
                  <a:lnTo>
                    <a:pt x="8075123" y="2776591"/>
                  </a:lnTo>
                  <a:lnTo>
                    <a:pt x="8068229" y="2779058"/>
                  </a:lnTo>
                  <a:lnTo>
                    <a:pt x="8061213" y="2781186"/>
                  </a:lnTo>
                  <a:lnTo>
                    <a:pt x="8054198" y="2783314"/>
                  </a:lnTo>
                  <a:lnTo>
                    <a:pt x="8047095" y="2785093"/>
                  </a:lnTo>
                  <a:lnTo>
                    <a:pt x="8039905" y="2786523"/>
                  </a:lnTo>
                  <a:lnTo>
                    <a:pt x="8032715" y="2787954"/>
                  </a:lnTo>
                  <a:lnTo>
                    <a:pt x="8025473" y="2789028"/>
                  </a:lnTo>
                  <a:lnTo>
                    <a:pt x="8018177" y="2789747"/>
                  </a:lnTo>
                  <a:lnTo>
                    <a:pt x="8010882" y="2790465"/>
                  </a:lnTo>
                  <a:lnTo>
                    <a:pt x="8003568" y="2790825"/>
                  </a:lnTo>
                  <a:lnTo>
                    <a:pt x="7996237" y="2790825"/>
                  </a:lnTo>
                  <a:lnTo>
                    <a:pt x="223837" y="2790825"/>
                  </a:lnTo>
                  <a:lnTo>
                    <a:pt x="216506" y="2790825"/>
                  </a:lnTo>
                  <a:lnTo>
                    <a:pt x="209193" y="2790465"/>
                  </a:lnTo>
                  <a:lnTo>
                    <a:pt x="201897" y="2789747"/>
                  </a:lnTo>
                  <a:lnTo>
                    <a:pt x="194601" y="2789028"/>
                  </a:lnTo>
                  <a:lnTo>
                    <a:pt x="187358" y="2787954"/>
                  </a:lnTo>
                  <a:lnTo>
                    <a:pt x="180168" y="2786523"/>
                  </a:lnTo>
                  <a:lnTo>
                    <a:pt x="172978" y="2785093"/>
                  </a:lnTo>
                  <a:lnTo>
                    <a:pt x="165876" y="2783314"/>
                  </a:lnTo>
                  <a:lnTo>
                    <a:pt x="158860" y="2781186"/>
                  </a:lnTo>
                  <a:lnTo>
                    <a:pt x="151845" y="2779058"/>
                  </a:lnTo>
                  <a:lnTo>
                    <a:pt x="144951" y="2776591"/>
                  </a:lnTo>
                  <a:lnTo>
                    <a:pt x="138178" y="2773786"/>
                  </a:lnTo>
                  <a:lnTo>
                    <a:pt x="131405" y="2770980"/>
                  </a:lnTo>
                  <a:lnTo>
                    <a:pt x="99479" y="2753101"/>
                  </a:lnTo>
                  <a:lnTo>
                    <a:pt x="93384" y="2749028"/>
                  </a:lnTo>
                  <a:lnTo>
                    <a:pt x="87503" y="2744666"/>
                  </a:lnTo>
                  <a:lnTo>
                    <a:pt x="81836" y="2740015"/>
                  </a:lnTo>
                  <a:lnTo>
                    <a:pt x="76169" y="2735365"/>
                  </a:lnTo>
                  <a:lnTo>
                    <a:pt x="70744" y="2730448"/>
                  </a:lnTo>
                  <a:lnTo>
                    <a:pt x="65560" y="2725264"/>
                  </a:lnTo>
                  <a:lnTo>
                    <a:pt x="60376" y="2720080"/>
                  </a:lnTo>
                  <a:lnTo>
                    <a:pt x="55459" y="2714655"/>
                  </a:lnTo>
                  <a:lnTo>
                    <a:pt x="50808" y="2708988"/>
                  </a:lnTo>
                  <a:lnTo>
                    <a:pt x="46157" y="2703321"/>
                  </a:lnTo>
                  <a:lnTo>
                    <a:pt x="22974" y="2666038"/>
                  </a:lnTo>
                  <a:lnTo>
                    <a:pt x="17038" y="2652645"/>
                  </a:lnTo>
                  <a:lnTo>
                    <a:pt x="14233" y="2645873"/>
                  </a:lnTo>
                  <a:lnTo>
                    <a:pt x="11766" y="2638979"/>
                  </a:lnTo>
                  <a:lnTo>
                    <a:pt x="9638" y="2631963"/>
                  </a:lnTo>
                  <a:lnTo>
                    <a:pt x="7510" y="2624948"/>
                  </a:lnTo>
                  <a:lnTo>
                    <a:pt x="5731" y="2617845"/>
                  </a:lnTo>
                  <a:lnTo>
                    <a:pt x="4300" y="2610655"/>
                  </a:lnTo>
                  <a:lnTo>
                    <a:pt x="2870" y="2603466"/>
                  </a:lnTo>
                  <a:lnTo>
                    <a:pt x="1796" y="2596223"/>
                  </a:lnTo>
                  <a:lnTo>
                    <a:pt x="1077" y="2588927"/>
                  </a:lnTo>
                  <a:lnTo>
                    <a:pt x="359" y="2581632"/>
                  </a:lnTo>
                  <a:lnTo>
                    <a:pt x="0" y="2574318"/>
                  </a:lnTo>
                  <a:lnTo>
                    <a:pt x="0" y="2566987"/>
                  </a:lnTo>
                  <a:close/>
                </a:path>
              </a:pathLst>
            </a:custGeom>
            <a:ln w="9524">
              <a:solidFill>
                <a:srgbClr val="BAF6D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654549" y="2149475"/>
              <a:ext cx="444500" cy="444500"/>
            </a:xfrm>
            <a:custGeom>
              <a:avLst/>
              <a:gdLst/>
              <a:ahLst/>
              <a:cxnLst/>
              <a:rect l="l" t="t" r="r" b="b"/>
              <a:pathLst>
                <a:path w="444500" h="444500">
                  <a:moveTo>
                    <a:pt x="444500" y="222250"/>
                  </a:moveTo>
                  <a:lnTo>
                    <a:pt x="444500" y="229528"/>
                  </a:lnTo>
                  <a:lnTo>
                    <a:pt x="444143" y="236790"/>
                  </a:lnTo>
                  <a:lnTo>
                    <a:pt x="443429" y="244034"/>
                  </a:lnTo>
                  <a:lnTo>
                    <a:pt x="442716" y="251278"/>
                  </a:lnTo>
                  <a:lnTo>
                    <a:pt x="441649" y="258469"/>
                  </a:lnTo>
                  <a:lnTo>
                    <a:pt x="440229" y="265608"/>
                  </a:lnTo>
                  <a:lnTo>
                    <a:pt x="438809" y="272747"/>
                  </a:lnTo>
                  <a:lnTo>
                    <a:pt x="424796" y="314026"/>
                  </a:lnTo>
                  <a:lnTo>
                    <a:pt x="407044" y="345725"/>
                  </a:lnTo>
                  <a:lnTo>
                    <a:pt x="403000" y="351777"/>
                  </a:lnTo>
                  <a:lnTo>
                    <a:pt x="374257" y="384551"/>
                  </a:lnTo>
                  <a:lnTo>
                    <a:pt x="345725" y="407044"/>
                  </a:lnTo>
                  <a:lnTo>
                    <a:pt x="339673" y="411088"/>
                  </a:lnTo>
                  <a:lnTo>
                    <a:pt x="300576" y="430367"/>
                  </a:lnTo>
                  <a:lnTo>
                    <a:pt x="286765" y="434930"/>
                  </a:lnTo>
                  <a:lnTo>
                    <a:pt x="279800" y="437043"/>
                  </a:lnTo>
                  <a:lnTo>
                    <a:pt x="272747" y="438809"/>
                  </a:lnTo>
                  <a:lnTo>
                    <a:pt x="265608" y="440229"/>
                  </a:lnTo>
                  <a:lnTo>
                    <a:pt x="258469" y="441649"/>
                  </a:lnTo>
                  <a:lnTo>
                    <a:pt x="251278" y="442716"/>
                  </a:lnTo>
                  <a:lnTo>
                    <a:pt x="244034" y="443429"/>
                  </a:lnTo>
                  <a:lnTo>
                    <a:pt x="236790" y="444143"/>
                  </a:lnTo>
                  <a:lnTo>
                    <a:pt x="229528" y="444500"/>
                  </a:lnTo>
                  <a:lnTo>
                    <a:pt x="222250" y="444500"/>
                  </a:lnTo>
                  <a:lnTo>
                    <a:pt x="214971" y="444500"/>
                  </a:lnTo>
                  <a:lnTo>
                    <a:pt x="178891" y="440229"/>
                  </a:lnTo>
                  <a:lnTo>
                    <a:pt x="171752" y="438809"/>
                  </a:lnTo>
                  <a:lnTo>
                    <a:pt x="130473" y="424796"/>
                  </a:lnTo>
                  <a:lnTo>
                    <a:pt x="98774" y="407044"/>
                  </a:lnTo>
                  <a:lnTo>
                    <a:pt x="92722" y="403000"/>
                  </a:lnTo>
                  <a:lnTo>
                    <a:pt x="59948" y="374257"/>
                  </a:lnTo>
                  <a:lnTo>
                    <a:pt x="37455" y="345725"/>
                  </a:lnTo>
                  <a:lnTo>
                    <a:pt x="33411" y="339673"/>
                  </a:lnTo>
                  <a:lnTo>
                    <a:pt x="16917" y="307301"/>
                  </a:lnTo>
                  <a:lnTo>
                    <a:pt x="14132" y="300576"/>
                  </a:lnTo>
                  <a:lnTo>
                    <a:pt x="11682" y="293731"/>
                  </a:lnTo>
                  <a:lnTo>
                    <a:pt x="9570" y="286765"/>
                  </a:lnTo>
                  <a:lnTo>
                    <a:pt x="7457" y="279800"/>
                  </a:lnTo>
                  <a:lnTo>
                    <a:pt x="5690" y="272747"/>
                  </a:lnTo>
                  <a:lnTo>
                    <a:pt x="4270" y="265608"/>
                  </a:lnTo>
                  <a:lnTo>
                    <a:pt x="2850" y="258469"/>
                  </a:lnTo>
                  <a:lnTo>
                    <a:pt x="1783" y="251278"/>
                  </a:lnTo>
                  <a:lnTo>
                    <a:pt x="1070" y="244034"/>
                  </a:lnTo>
                  <a:lnTo>
                    <a:pt x="356" y="236790"/>
                  </a:lnTo>
                  <a:lnTo>
                    <a:pt x="0" y="229528"/>
                  </a:lnTo>
                  <a:lnTo>
                    <a:pt x="0" y="222250"/>
                  </a:lnTo>
                  <a:lnTo>
                    <a:pt x="0" y="214971"/>
                  </a:lnTo>
                  <a:lnTo>
                    <a:pt x="356" y="207709"/>
                  </a:lnTo>
                  <a:lnTo>
                    <a:pt x="1070" y="200465"/>
                  </a:lnTo>
                  <a:lnTo>
                    <a:pt x="1783" y="193221"/>
                  </a:lnTo>
                  <a:lnTo>
                    <a:pt x="11682" y="150768"/>
                  </a:lnTo>
                  <a:lnTo>
                    <a:pt x="26242" y="117482"/>
                  </a:lnTo>
                  <a:lnTo>
                    <a:pt x="29674" y="111062"/>
                  </a:lnTo>
                  <a:lnTo>
                    <a:pt x="55066" y="75629"/>
                  </a:lnTo>
                  <a:lnTo>
                    <a:pt x="86882" y="45830"/>
                  </a:lnTo>
                  <a:lnTo>
                    <a:pt x="123901" y="22811"/>
                  </a:lnTo>
                  <a:lnTo>
                    <a:pt x="164699" y="7457"/>
                  </a:lnTo>
                  <a:lnTo>
                    <a:pt x="200465" y="1070"/>
                  </a:lnTo>
                  <a:lnTo>
                    <a:pt x="207709" y="356"/>
                  </a:lnTo>
                  <a:lnTo>
                    <a:pt x="214971" y="0"/>
                  </a:lnTo>
                  <a:lnTo>
                    <a:pt x="222250" y="0"/>
                  </a:lnTo>
                  <a:lnTo>
                    <a:pt x="229528" y="0"/>
                  </a:lnTo>
                  <a:lnTo>
                    <a:pt x="236790" y="356"/>
                  </a:lnTo>
                  <a:lnTo>
                    <a:pt x="244034" y="1070"/>
                  </a:lnTo>
                  <a:lnTo>
                    <a:pt x="251278" y="1783"/>
                  </a:lnTo>
                  <a:lnTo>
                    <a:pt x="258469" y="2850"/>
                  </a:lnTo>
                  <a:lnTo>
                    <a:pt x="265608" y="4270"/>
                  </a:lnTo>
                  <a:lnTo>
                    <a:pt x="272747" y="5690"/>
                  </a:lnTo>
                  <a:lnTo>
                    <a:pt x="279800" y="7457"/>
                  </a:lnTo>
                  <a:lnTo>
                    <a:pt x="286765" y="9570"/>
                  </a:lnTo>
                  <a:lnTo>
                    <a:pt x="293731" y="11682"/>
                  </a:lnTo>
                  <a:lnTo>
                    <a:pt x="300576" y="14132"/>
                  </a:lnTo>
                  <a:lnTo>
                    <a:pt x="307301" y="16917"/>
                  </a:lnTo>
                  <a:lnTo>
                    <a:pt x="314026" y="19703"/>
                  </a:lnTo>
                  <a:lnTo>
                    <a:pt x="345725" y="37455"/>
                  </a:lnTo>
                  <a:lnTo>
                    <a:pt x="351777" y="41499"/>
                  </a:lnTo>
                  <a:lnTo>
                    <a:pt x="384551" y="70242"/>
                  </a:lnTo>
                  <a:lnTo>
                    <a:pt x="407044" y="98774"/>
                  </a:lnTo>
                  <a:lnTo>
                    <a:pt x="411088" y="104826"/>
                  </a:lnTo>
                  <a:lnTo>
                    <a:pt x="430367" y="143923"/>
                  </a:lnTo>
                  <a:lnTo>
                    <a:pt x="434930" y="157734"/>
                  </a:lnTo>
                  <a:lnTo>
                    <a:pt x="437043" y="164699"/>
                  </a:lnTo>
                  <a:lnTo>
                    <a:pt x="438809" y="171752"/>
                  </a:lnTo>
                  <a:lnTo>
                    <a:pt x="440229" y="178891"/>
                  </a:lnTo>
                  <a:lnTo>
                    <a:pt x="441649" y="186030"/>
                  </a:lnTo>
                  <a:lnTo>
                    <a:pt x="442716" y="193221"/>
                  </a:lnTo>
                  <a:lnTo>
                    <a:pt x="443429" y="200465"/>
                  </a:lnTo>
                  <a:lnTo>
                    <a:pt x="444143" y="207709"/>
                  </a:lnTo>
                  <a:lnTo>
                    <a:pt x="444500" y="214971"/>
                  </a:lnTo>
                  <a:lnTo>
                    <a:pt x="444500" y="222250"/>
                  </a:lnTo>
                  <a:close/>
                </a:path>
                <a:path w="444500" h="444500">
                  <a:moveTo>
                    <a:pt x="355600" y="222250"/>
                  </a:moveTo>
                  <a:lnTo>
                    <a:pt x="349859" y="260959"/>
                  </a:lnTo>
                  <a:lnTo>
                    <a:pt x="333126" y="296335"/>
                  </a:lnTo>
                  <a:lnTo>
                    <a:pt x="306847" y="325332"/>
                  </a:lnTo>
                  <a:lnTo>
                    <a:pt x="273280" y="345449"/>
                  </a:lnTo>
                  <a:lnTo>
                    <a:pt x="235320" y="354959"/>
                  </a:lnTo>
                  <a:lnTo>
                    <a:pt x="222250" y="355600"/>
                  </a:lnTo>
                  <a:lnTo>
                    <a:pt x="215698" y="355439"/>
                  </a:lnTo>
                  <a:lnTo>
                    <a:pt x="177332" y="347808"/>
                  </a:lnTo>
                  <a:lnTo>
                    <a:pt x="142806" y="329353"/>
                  </a:lnTo>
                  <a:lnTo>
                    <a:pt x="115146" y="301693"/>
                  </a:lnTo>
                  <a:lnTo>
                    <a:pt x="96691" y="267167"/>
                  </a:lnTo>
                  <a:lnTo>
                    <a:pt x="89060" y="228801"/>
                  </a:lnTo>
                  <a:lnTo>
                    <a:pt x="88900" y="222250"/>
                  </a:lnTo>
                  <a:lnTo>
                    <a:pt x="89060" y="215698"/>
                  </a:lnTo>
                  <a:lnTo>
                    <a:pt x="96691" y="177332"/>
                  </a:lnTo>
                  <a:lnTo>
                    <a:pt x="115146" y="142806"/>
                  </a:lnTo>
                  <a:lnTo>
                    <a:pt x="142806" y="115146"/>
                  </a:lnTo>
                  <a:lnTo>
                    <a:pt x="177332" y="96691"/>
                  </a:lnTo>
                  <a:lnTo>
                    <a:pt x="215698" y="89060"/>
                  </a:lnTo>
                  <a:lnTo>
                    <a:pt x="222250" y="88900"/>
                  </a:lnTo>
                  <a:lnTo>
                    <a:pt x="228801" y="89060"/>
                  </a:lnTo>
                  <a:lnTo>
                    <a:pt x="267167" y="96691"/>
                  </a:lnTo>
                  <a:lnTo>
                    <a:pt x="301693" y="115146"/>
                  </a:lnTo>
                  <a:lnTo>
                    <a:pt x="329353" y="142806"/>
                  </a:lnTo>
                  <a:lnTo>
                    <a:pt x="347808" y="177332"/>
                  </a:lnTo>
                  <a:lnTo>
                    <a:pt x="355439" y="215698"/>
                  </a:lnTo>
                  <a:lnTo>
                    <a:pt x="355600" y="222250"/>
                  </a:lnTo>
                  <a:close/>
                </a:path>
              </a:pathLst>
            </a:custGeom>
            <a:ln w="44450">
              <a:solidFill>
                <a:srgbClr val="16A24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0124" y="2305050"/>
              <a:ext cx="133350" cy="1333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54696" y="2614194"/>
            <a:ext cx="5244465" cy="1651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7059"/>
              </a:lnSpc>
              <a:spcBef>
                <a:spcPts val="90"/>
              </a:spcBef>
            </a:pPr>
            <a:r>
              <a:rPr lang="en-US" sz="5950" b="1" spc="120" noProof="0" dirty="0">
                <a:solidFill>
                  <a:srgbClr val="16A24A"/>
                </a:solidFill>
                <a:latin typeface="Arial"/>
                <a:cs typeface="Arial"/>
              </a:rPr>
              <a:t>56%+</a:t>
            </a:r>
            <a:endParaRPr lang="en-US" sz="5950" noProof="0" dirty="0">
              <a:latin typeface="Arial"/>
              <a:cs typeface="Arial"/>
            </a:endParaRPr>
          </a:p>
          <a:p>
            <a:pPr algn="ctr">
              <a:lnSpc>
                <a:spcPts val="2915"/>
              </a:lnSpc>
            </a:pPr>
            <a:r>
              <a:rPr lang="en-US" sz="2500" b="1" spc="-125" noProof="0" dirty="0">
                <a:solidFill>
                  <a:srgbClr val="0E1729"/>
                </a:solidFill>
                <a:latin typeface="Arial"/>
                <a:cs typeface="Arial"/>
              </a:rPr>
              <a:t>Answer</a:t>
            </a: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10" noProof="0" dirty="0">
                <a:solidFill>
                  <a:srgbClr val="0E1729"/>
                </a:solidFill>
                <a:latin typeface="Arial"/>
                <a:cs typeface="Arial"/>
              </a:rPr>
              <a:t>Accuracy on ARC</a:t>
            </a:r>
            <a:endParaRPr lang="en-US" sz="2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Against the original model</a:t>
            </a:r>
            <a:r>
              <a:rPr lang="en-US" sz="16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1600" noProof="0" dirty="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22664" y="1712976"/>
            <a:ext cx="8577580" cy="3145790"/>
            <a:chOff x="9122664" y="1712976"/>
            <a:chExt cx="8577580" cy="3145790"/>
          </a:xfrm>
        </p:grpSpPr>
        <p:sp>
          <p:nvSpPr>
            <p:cNvPr id="11" name="object 11"/>
            <p:cNvSpPr/>
            <p:nvPr/>
          </p:nvSpPr>
          <p:spPr>
            <a:xfrm>
              <a:off x="9122652" y="1712988"/>
              <a:ext cx="8577580" cy="3145790"/>
            </a:xfrm>
            <a:custGeom>
              <a:avLst/>
              <a:gdLst/>
              <a:ahLst/>
              <a:cxnLst/>
              <a:rect l="l" t="t" r="r" b="b"/>
              <a:pathLst>
                <a:path w="8577580" h="3145790">
                  <a:moveTo>
                    <a:pt x="8577072" y="0"/>
                  </a:moveTo>
                  <a:lnTo>
                    <a:pt x="8403336" y="0"/>
                  </a:lnTo>
                  <a:lnTo>
                    <a:pt x="8403336" y="306324"/>
                  </a:lnTo>
                  <a:lnTo>
                    <a:pt x="8403336" y="2649474"/>
                  </a:lnTo>
                  <a:lnTo>
                    <a:pt x="8398954" y="2694063"/>
                  </a:lnTo>
                  <a:lnTo>
                    <a:pt x="8385937" y="2736951"/>
                  </a:lnTo>
                  <a:lnTo>
                    <a:pt x="8364817" y="2776474"/>
                  </a:lnTo>
                  <a:lnTo>
                    <a:pt x="8336381" y="2811107"/>
                  </a:lnTo>
                  <a:lnTo>
                    <a:pt x="8301749" y="2839542"/>
                  </a:lnTo>
                  <a:lnTo>
                    <a:pt x="8262226" y="2860662"/>
                  </a:lnTo>
                  <a:lnTo>
                    <a:pt x="8219338" y="2873679"/>
                  </a:lnTo>
                  <a:lnTo>
                    <a:pt x="8174736" y="2878074"/>
                  </a:lnTo>
                  <a:lnTo>
                    <a:pt x="402336" y="2878074"/>
                  </a:lnTo>
                  <a:lnTo>
                    <a:pt x="357746" y="2873679"/>
                  </a:lnTo>
                  <a:lnTo>
                    <a:pt x="314858" y="2860662"/>
                  </a:lnTo>
                  <a:lnTo>
                    <a:pt x="275336" y="2839542"/>
                  </a:lnTo>
                  <a:lnTo>
                    <a:pt x="240703" y="2811107"/>
                  </a:lnTo>
                  <a:lnTo>
                    <a:pt x="212267" y="2776474"/>
                  </a:lnTo>
                  <a:lnTo>
                    <a:pt x="191147" y="2736951"/>
                  </a:lnTo>
                  <a:lnTo>
                    <a:pt x="178130" y="2694063"/>
                  </a:lnTo>
                  <a:lnTo>
                    <a:pt x="173736" y="2649474"/>
                  </a:lnTo>
                  <a:lnTo>
                    <a:pt x="173736" y="306324"/>
                  </a:lnTo>
                  <a:lnTo>
                    <a:pt x="178130" y="261721"/>
                  </a:lnTo>
                  <a:lnTo>
                    <a:pt x="191147" y="218833"/>
                  </a:lnTo>
                  <a:lnTo>
                    <a:pt x="212267" y="179311"/>
                  </a:lnTo>
                  <a:lnTo>
                    <a:pt x="240703" y="144678"/>
                  </a:lnTo>
                  <a:lnTo>
                    <a:pt x="275336" y="116243"/>
                  </a:lnTo>
                  <a:lnTo>
                    <a:pt x="314858" y="95123"/>
                  </a:lnTo>
                  <a:lnTo>
                    <a:pt x="357746" y="82105"/>
                  </a:lnTo>
                  <a:lnTo>
                    <a:pt x="402336" y="77724"/>
                  </a:lnTo>
                  <a:lnTo>
                    <a:pt x="8174736" y="77724"/>
                  </a:lnTo>
                  <a:lnTo>
                    <a:pt x="8219338" y="82105"/>
                  </a:lnTo>
                  <a:lnTo>
                    <a:pt x="8262226" y="95123"/>
                  </a:lnTo>
                  <a:lnTo>
                    <a:pt x="8301749" y="116243"/>
                  </a:lnTo>
                  <a:lnTo>
                    <a:pt x="8336381" y="144678"/>
                  </a:lnTo>
                  <a:lnTo>
                    <a:pt x="8364817" y="179311"/>
                  </a:lnTo>
                  <a:lnTo>
                    <a:pt x="8385937" y="218833"/>
                  </a:lnTo>
                  <a:lnTo>
                    <a:pt x="8398954" y="261721"/>
                  </a:lnTo>
                  <a:lnTo>
                    <a:pt x="8403336" y="306324"/>
                  </a:lnTo>
                  <a:lnTo>
                    <a:pt x="8403336" y="0"/>
                  </a:lnTo>
                  <a:lnTo>
                    <a:pt x="0" y="0"/>
                  </a:lnTo>
                  <a:lnTo>
                    <a:pt x="0" y="3145536"/>
                  </a:lnTo>
                  <a:lnTo>
                    <a:pt x="8577072" y="3145536"/>
                  </a:lnTo>
                  <a:lnTo>
                    <a:pt x="8577072" y="2878074"/>
                  </a:lnTo>
                  <a:lnTo>
                    <a:pt x="8577072" y="77724"/>
                  </a:lnTo>
                  <a:lnTo>
                    <a:pt x="85770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925" y="1800224"/>
              <a:ext cx="8210550" cy="2781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301162" y="1795462"/>
              <a:ext cx="8220075" cy="2790825"/>
            </a:xfrm>
            <a:custGeom>
              <a:avLst/>
              <a:gdLst/>
              <a:ahLst/>
              <a:cxnLst/>
              <a:rect l="l" t="t" r="r" b="b"/>
              <a:pathLst>
                <a:path w="8220075" h="2790825">
                  <a:moveTo>
                    <a:pt x="0" y="2566987"/>
                  </a:moveTo>
                  <a:lnTo>
                    <a:pt x="0" y="223837"/>
                  </a:lnTo>
                  <a:lnTo>
                    <a:pt x="0" y="216506"/>
                  </a:lnTo>
                  <a:lnTo>
                    <a:pt x="5731" y="172978"/>
                  </a:lnTo>
                  <a:lnTo>
                    <a:pt x="9639" y="158860"/>
                  </a:lnTo>
                  <a:lnTo>
                    <a:pt x="11766" y="151845"/>
                  </a:lnTo>
                  <a:lnTo>
                    <a:pt x="29886" y="111855"/>
                  </a:lnTo>
                  <a:lnTo>
                    <a:pt x="55459" y="76169"/>
                  </a:lnTo>
                  <a:lnTo>
                    <a:pt x="81836" y="50808"/>
                  </a:lnTo>
                  <a:lnTo>
                    <a:pt x="87503" y="46157"/>
                  </a:lnTo>
                  <a:lnTo>
                    <a:pt x="124786" y="22974"/>
                  </a:lnTo>
                  <a:lnTo>
                    <a:pt x="158861" y="9638"/>
                  </a:lnTo>
                  <a:lnTo>
                    <a:pt x="165876" y="7510"/>
                  </a:lnTo>
                  <a:lnTo>
                    <a:pt x="209193" y="359"/>
                  </a:lnTo>
                  <a:lnTo>
                    <a:pt x="223837" y="0"/>
                  </a:lnTo>
                  <a:lnTo>
                    <a:pt x="7996237" y="0"/>
                  </a:lnTo>
                  <a:lnTo>
                    <a:pt x="8039904" y="4301"/>
                  </a:lnTo>
                  <a:lnTo>
                    <a:pt x="8047096" y="5731"/>
                  </a:lnTo>
                  <a:lnTo>
                    <a:pt x="8081894" y="17038"/>
                  </a:lnTo>
                  <a:lnTo>
                    <a:pt x="8088669" y="19843"/>
                  </a:lnTo>
                  <a:lnTo>
                    <a:pt x="8120593" y="37723"/>
                  </a:lnTo>
                  <a:lnTo>
                    <a:pt x="8126689" y="41795"/>
                  </a:lnTo>
                  <a:lnTo>
                    <a:pt x="8154514" y="65560"/>
                  </a:lnTo>
                  <a:lnTo>
                    <a:pt x="8159698" y="70744"/>
                  </a:lnTo>
                  <a:lnTo>
                    <a:pt x="8164615" y="76169"/>
                  </a:lnTo>
                  <a:lnTo>
                    <a:pt x="8169265" y="81836"/>
                  </a:lnTo>
                  <a:lnTo>
                    <a:pt x="8173915" y="87503"/>
                  </a:lnTo>
                  <a:lnTo>
                    <a:pt x="8178277" y="93384"/>
                  </a:lnTo>
                  <a:lnTo>
                    <a:pt x="8182349" y="99479"/>
                  </a:lnTo>
                  <a:lnTo>
                    <a:pt x="8186422" y="105575"/>
                  </a:lnTo>
                  <a:lnTo>
                    <a:pt x="8190187" y="111855"/>
                  </a:lnTo>
                  <a:lnTo>
                    <a:pt x="8193643" y="118320"/>
                  </a:lnTo>
                  <a:lnTo>
                    <a:pt x="8197099" y="124786"/>
                  </a:lnTo>
                  <a:lnTo>
                    <a:pt x="8200229" y="131405"/>
                  </a:lnTo>
                  <a:lnTo>
                    <a:pt x="8203033" y="138178"/>
                  </a:lnTo>
                  <a:lnTo>
                    <a:pt x="8205839" y="144951"/>
                  </a:lnTo>
                  <a:lnTo>
                    <a:pt x="8208306" y="151845"/>
                  </a:lnTo>
                  <a:lnTo>
                    <a:pt x="8210434" y="158860"/>
                  </a:lnTo>
                  <a:lnTo>
                    <a:pt x="8212563" y="165876"/>
                  </a:lnTo>
                  <a:lnTo>
                    <a:pt x="8214342" y="172978"/>
                  </a:lnTo>
                  <a:lnTo>
                    <a:pt x="8215771" y="180168"/>
                  </a:lnTo>
                  <a:lnTo>
                    <a:pt x="8217203" y="187359"/>
                  </a:lnTo>
                  <a:lnTo>
                    <a:pt x="8218278" y="194601"/>
                  </a:lnTo>
                  <a:lnTo>
                    <a:pt x="8218997" y="201897"/>
                  </a:lnTo>
                  <a:lnTo>
                    <a:pt x="8219715" y="209193"/>
                  </a:lnTo>
                  <a:lnTo>
                    <a:pt x="8220075" y="216506"/>
                  </a:lnTo>
                  <a:lnTo>
                    <a:pt x="8220075" y="223837"/>
                  </a:lnTo>
                  <a:lnTo>
                    <a:pt x="8220075" y="2566987"/>
                  </a:lnTo>
                  <a:lnTo>
                    <a:pt x="8220075" y="2574318"/>
                  </a:lnTo>
                  <a:lnTo>
                    <a:pt x="8219715" y="2581632"/>
                  </a:lnTo>
                  <a:lnTo>
                    <a:pt x="8218997" y="2588927"/>
                  </a:lnTo>
                  <a:lnTo>
                    <a:pt x="8218278" y="2596223"/>
                  </a:lnTo>
                  <a:lnTo>
                    <a:pt x="8217203" y="2603466"/>
                  </a:lnTo>
                  <a:lnTo>
                    <a:pt x="8215771" y="2610656"/>
                  </a:lnTo>
                  <a:lnTo>
                    <a:pt x="8214342" y="2617846"/>
                  </a:lnTo>
                  <a:lnTo>
                    <a:pt x="8212563" y="2624948"/>
                  </a:lnTo>
                  <a:lnTo>
                    <a:pt x="8210434" y="2631964"/>
                  </a:lnTo>
                  <a:lnTo>
                    <a:pt x="8208306" y="2638979"/>
                  </a:lnTo>
                  <a:lnTo>
                    <a:pt x="8205839" y="2645873"/>
                  </a:lnTo>
                  <a:lnTo>
                    <a:pt x="8203033" y="2652645"/>
                  </a:lnTo>
                  <a:lnTo>
                    <a:pt x="8200229" y="2659419"/>
                  </a:lnTo>
                  <a:lnTo>
                    <a:pt x="8182350" y="2691344"/>
                  </a:lnTo>
                  <a:lnTo>
                    <a:pt x="8178277" y="2697440"/>
                  </a:lnTo>
                  <a:lnTo>
                    <a:pt x="8173915" y="2703321"/>
                  </a:lnTo>
                  <a:lnTo>
                    <a:pt x="8169265" y="2708988"/>
                  </a:lnTo>
                  <a:lnTo>
                    <a:pt x="8164615" y="2714655"/>
                  </a:lnTo>
                  <a:lnTo>
                    <a:pt x="8159698" y="2720080"/>
                  </a:lnTo>
                  <a:lnTo>
                    <a:pt x="8154514" y="2725264"/>
                  </a:lnTo>
                  <a:lnTo>
                    <a:pt x="8149330" y="2730448"/>
                  </a:lnTo>
                  <a:lnTo>
                    <a:pt x="8120593" y="2753101"/>
                  </a:lnTo>
                  <a:lnTo>
                    <a:pt x="8114497" y="2757174"/>
                  </a:lnTo>
                  <a:lnTo>
                    <a:pt x="8108218" y="2760938"/>
                  </a:lnTo>
                  <a:lnTo>
                    <a:pt x="8101751" y="2764394"/>
                  </a:lnTo>
                  <a:lnTo>
                    <a:pt x="8095286" y="2767850"/>
                  </a:lnTo>
                  <a:lnTo>
                    <a:pt x="8088667" y="2770980"/>
                  </a:lnTo>
                  <a:lnTo>
                    <a:pt x="8081893" y="2773786"/>
                  </a:lnTo>
                  <a:lnTo>
                    <a:pt x="8075122" y="2776591"/>
                  </a:lnTo>
                  <a:lnTo>
                    <a:pt x="8068228" y="2779058"/>
                  </a:lnTo>
                  <a:lnTo>
                    <a:pt x="8061214" y="2781186"/>
                  </a:lnTo>
                  <a:lnTo>
                    <a:pt x="8054199" y="2783314"/>
                  </a:lnTo>
                  <a:lnTo>
                    <a:pt x="8047096" y="2785093"/>
                  </a:lnTo>
                  <a:lnTo>
                    <a:pt x="8039904" y="2786523"/>
                  </a:lnTo>
                  <a:lnTo>
                    <a:pt x="8032715" y="2787954"/>
                  </a:lnTo>
                  <a:lnTo>
                    <a:pt x="8025472" y="2789028"/>
                  </a:lnTo>
                  <a:lnTo>
                    <a:pt x="8018178" y="2789747"/>
                  </a:lnTo>
                  <a:lnTo>
                    <a:pt x="8010882" y="2790465"/>
                  </a:lnTo>
                  <a:lnTo>
                    <a:pt x="8003568" y="2790825"/>
                  </a:lnTo>
                  <a:lnTo>
                    <a:pt x="7996237" y="2790825"/>
                  </a:lnTo>
                  <a:lnTo>
                    <a:pt x="223837" y="2790825"/>
                  </a:lnTo>
                  <a:lnTo>
                    <a:pt x="216507" y="2790825"/>
                  </a:lnTo>
                  <a:lnTo>
                    <a:pt x="209193" y="2790465"/>
                  </a:lnTo>
                  <a:lnTo>
                    <a:pt x="201898" y="2789747"/>
                  </a:lnTo>
                  <a:lnTo>
                    <a:pt x="194602" y="2789028"/>
                  </a:lnTo>
                  <a:lnTo>
                    <a:pt x="187359" y="2787954"/>
                  </a:lnTo>
                  <a:lnTo>
                    <a:pt x="180168" y="2786523"/>
                  </a:lnTo>
                  <a:lnTo>
                    <a:pt x="172978" y="2785093"/>
                  </a:lnTo>
                  <a:lnTo>
                    <a:pt x="165876" y="2783314"/>
                  </a:lnTo>
                  <a:lnTo>
                    <a:pt x="158861" y="2781186"/>
                  </a:lnTo>
                  <a:lnTo>
                    <a:pt x="151846" y="2779058"/>
                  </a:lnTo>
                  <a:lnTo>
                    <a:pt x="144951" y="2776591"/>
                  </a:lnTo>
                  <a:lnTo>
                    <a:pt x="138177" y="2773786"/>
                  </a:lnTo>
                  <a:lnTo>
                    <a:pt x="131404" y="2770980"/>
                  </a:lnTo>
                  <a:lnTo>
                    <a:pt x="93384" y="2749028"/>
                  </a:lnTo>
                  <a:lnTo>
                    <a:pt x="81836" y="2740015"/>
                  </a:lnTo>
                  <a:lnTo>
                    <a:pt x="76169" y="2735365"/>
                  </a:lnTo>
                  <a:lnTo>
                    <a:pt x="70744" y="2730448"/>
                  </a:lnTo>
                  <a:lnTo>
                    <a:pt x="65560" y="2725264"/>
                  </a:lnTo>
                  <a:lnTo>
                    <a:pt x="60376" y="2720080"/>
                  </a:lnTo>
                  <a:lnTo>
                    <a:pt x="33649" y="2685249"/>
                  </a:lnTo>
                  <a:lnTo>
                    <a:pt x="14233" y="2645873"/>
                  </a:lnTo>
                  <a:lnTo>
                    <a:pt x="4300" y="2610655"/>
                  </a:lnTo>
                  <a:lnTo>
                    <a:pt x="2870" y="2603466"/>
                  </a:lnTo>
                  <a:lnTo>
                    <a:pt x="1796" y="2596223"/>
                  </a:lnTo>
                  <a:lnTo>
                    <a:pt x="1078" y="2588927"/>
                  </a:lnTo>
                  <a:lnTo>
                    <a:pt x="360" y="2581632"/>
                  </a:lnTo>
                  <a:lnTo>
                    <a:pt x="0" y="2574318"/>
                  </a:lnTo>
                  <a:lnTo>
                    <a:pt x="0" y="2566987"/>
                  </a:lnTo>
                  <a:close/>
                </a:path>
              </a:pathLst>
            </a:custGeom>
            <a:ln w="9525">
              <a:solidFill>
                <a:srgbClr val="FDE68A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210749" y="2149130"/>
              <a:ext cx="401320" cy="445770"/>
            </a:xfrm>
            <a:custGeom>
              <a:avLst/>
              <a:gdLst/>
              <a:ahLst/>
              <a:cxnLst/>
              <a:rect l="l" t="t" r="r" b="b"/>
              <a:pathLst>
                <a:path w="401319" h="445769">
                  <a:moveTo>
                    <a:pt x="22650" y="267044"/>
                  </a:moveTo>
                  <a:lnTo>
                    <a:pt x="18358" y="267059"/>
                  </a:lnTo>
                  <a:lnTo>
                    <a:pt x="14394" y="265925"/>
                  </a:lnTo>
                  <a:lnTo>
                    <a:pt x="10759" y="263643"/>
                  </a:lnTo>
                  <a:lnTo>
                    <a:pt x="7124" y="261361"/>
                  </a:lnTo>
                  <a:lnTo>
                    <a:pt x="4380" y="258284"/>
                  </a:lnTo>
                  <a:lnTo>
                    <a:pt x="2527" y="254413"/>
                  </a:lnTo>
                  <a:lnTo>
                    <a:pt x="674" y="250541"/>
                  </a:lnTo>
                  <a:lnTo>
                    <a:pt x="0" y="246474"/>
                  </a:lnTo>
                  <a:lnTo>
                    <a:pt x="503" y="242211"/>
                  </a:lnTo>
                  <a:lnTo>
                    <a:pt x="1007" y="237949"/>
                  </a:lnTo>
                  <a:lnTo>
                    <a:pt x="2611" y="234151"/>
                  </a:lnTo>
                  <a:lnTo>
                    <a:pt x="5315" y="230817"/>
                  </a:lnTo>
                  <a:lnTo>
                    <a:pt x="225342" y="4122"/>
                  </a:lnTo>
                  <a:lnTo>
                    <a:pt x="227042" y="2160"/>
                  </a:lnTo>
                  <a:lnTo>
                    <a:pt x="229168" y="944"/>
                  </a:lnTo>
                  <a:lnTo>
                    <a:pt x="231721" y="472"/>
                  </a:lnTo>
                  <a:lnTo>
                    <a:pt x="234273" y="0"/>
                  </a:lnTo>
                  <a:lnTo>
                    <a:pt x="236694" y="376"/>
                  </a:lnTo>
                  <a:lnTo>
                    <a:pt x="238983" y="1600"/>
                  </a:lnTo>
                  <a:lnTo>
                    <a:pt x="241271" y="2824"/>
                  </a:lnTo>
                  <a:lnTo>
                    <a:pt x="242928" y="4629"/>
                  </a:lnTo>
                  <a:lnTo>
                    <a:pt x="243952" y="7014"/>
                  </a:lnTo>
                  <a:lnTo>
                    <a:pt x="244976" y="9399"/>
                  </a:lnTo>
                  <a:lnTo>
                    <a:pt x="245144" y="11843"/>
                  </a:lnTo>
                  <a:lnTo>
                    <a:pt x="244456" y="14346"/>
                  </a:lnTo>
                  <a:lnTo>
                    <a:pt x="201784" y="148140"/>
                  </a:lnTo>
                  <a:lnTo>
                    <a:pt x="201155" y="149824"/>
                  </a:lnTo>
                  <a:lnTo>
                    <a:pt x="200736" y="151559"/>
                  </a:lnTo>
                  <a:lnTo>
                    <a:pt x="200528" y="153344"/>
                  </a:lnTo>
                  <a:lnTo>
                    <a:pt x="200320" y="155130"/>
                  </a:lnTo>
                  <a:lnTo>
                    <a:pt x="200328" y="156914"/>
                  </a:lnTo>
                  <a:lnTo>
                    <a:pt x="200552" y="158697"/>
                  </a:lnTo>
                  <a:lnTo>
                    <a:pt x="200777" y="160481"/>
                  </a:lnTo>
                  <a:lnTo>
                    <a:pt x="201212" y="162211"/>
                  </a:lnTo>
                  <a:lnTo>
                    <a:pt x="201856" y="163889"/>
                  </a:lnTo>
                  <a:lnTo>
                    <a:pt x="202501" y="165567"/>
                  </a:lnTo>
                  <a:lnTo>
                    <a:pt x="203337" y="167144"/>
                  </a:lnTo>
                  <a:lnTo>
                    <a:pt x="204364" y="168619"/>
                  </a:lnTo>
                  <a:lnTo>
                    <a:pt x="205391" y="170094"/>
                  </a:lnTo>
                  <a:lnTo>
                    <a:pt x="206580" y="171425"/>
                  </a:lnTo>
                  <a:lnTo>
                    <a:pt x="207930" y="172612"/>
                  </a:lnTo>
                  <a:lnTo>
                    <a:pt x="209280" y="173799"/>
                  </a:lnTo>
                  <a:lnTo>
                    <a:pt x="220878" y="178150"/>
                  </a:lnTo>
                  <a:lnTo>
                    <a:pt x="222675" y="178144"/>
                  </a:lnTo>
                  <a:lnTo>
                    <a:pt x="378250" y="178144"/>
                  </a:lnTo>
                  <a:lnTo>
                    <a:pt x="398374" y="190775"/>
                  </a:lnTo>
                  <a:lnTo>
                    <a:pt x="400227" y="194647"/>
                  </a:lnTo>
                  <a:lnTo>
                    <a:pt x="400901" y="198714"/>
                  </a:lnTo>
                  <a:lnTo>
                    <a:pt x="400398" y="202977"/>
                  </a:lnTo>
                  <a:lnTo>
                    <a:pt x="399894" y="207240"/>
                  </a:lnTo>
                  <a:lnTo>
                    <a:pt x="398290" y="211038"/>
                  </a:lnTo>
                  <a:lnTo>
                    <a:pt x="395586" y="214371"/>
                  </a:lnTo>
                  <a:lnTo>
                    <a:pt x="175558" y="441066"/>
                  </a:lnTo>
                  <a:lnTo>
                    <a:pt x="173859" y="443028"/>
                  </a:lnTo>
                  <a:lnTo>
                    <a:pt x="171733" y="444245"/>
                  </a:lnTo>
                  <a:lnTo>
                    <a:pt x="169180" y="444717"/>
                  </a:lnTo>
                  <a:lnTo>
                    <a:pt x="166628" y="445189"/>
                  </a:lnTo>
                  <a:lnTo>
                    <a:pt x="164207" y="444813"/>
                  </a:lnTo>
                  <a:lnTo>
                    <a:pt x="161918" y="443588"/>
                  </a:lnTo>
                  <a:lnTo>
                    <a:pt x="159629" y="442364"/>
                  </a:lnTo>
                  <a:lnTo>
                    <a:pt x="157973" y="440559"/>
                  </a:lnTo>
                  <a:lnTo>
                    <a:pt x="156949" y="438174"/>
                  </a:lnTo>
                  <a:lnTo>
                    <a:pt x="155924" y="435789"/>
                  </a:lnTo>
                  <a:lnTo>
                    <a:pt x="155757" y="433345"/>
                  </a:lnTo>
                  <a:lnTo>
                    <a:pt x="156445" y="430842"/>
                  </a:lnTo>
                  <a:lnTo>
                    <a:pt x="199117" y="297048"/>
                  </a:lnTo>
                  <a:lnTo>
                    <a:pt x="199746" y="295364"/>
                  </a:lnTo>
                  <a:lnTo>
                    <a:pt x="200165" y="293629"/>
                  </a:lnTo>
                  <a:lnTo>
                    <a:pt x="200373" y="291844"/>
                  </a:lnTo>
                  <a:lnTo>
                    <a:pt x="200581" y="290059"/>
                  </a:lnTo>
                  <a:lnTo>
                    <a:pt x="200573" y="288274"/>
                  </a:lnTo>
                  <a:lnTo>
                    <a:pt x="200348" y="286491"/>
                  </a:lnTo>
                  <a:lnTo>
                    <a:pt x="200124" y="284707"/>
                  </a:lnTo>
                  <a:lnTo>
                    <a:pt x="199689" y="282977"/>
                  </a:lnTo>
                  <a:lnTo>
                    <a:pt x="199044" y="281299"/>
                  </a:lnTo>
                  <a:lnTo>
                    <a:pt x="198400" y="279621"/>
                  </a:lnTo>
                  <a:lnTo>
                    <a:pt x="197564" y="278044"/>
                  </a:lnTo>
                  <a:lnTo>
                    <a:pt x="196537" y="276569"/>
                  </a:lnTo>
                  <a:lnTo>
                    <a:pt x="195510" y="275094"/>
                  </a:lnTo>
                  <a:lnTo>
                    <a:pt x="183542" y="267672"/>
                  </a:lnTo>
                  <a:lnTo>
                    <a:pt x="181795" y="267247"/>
                  </a:lnTo>
                  <a:lnTo>
                    <a:pt x="180023" y="267038"/>
                  </a:lnTo>
                  <a:lnTo>
                    <a:pt x="178225" y="267044"/>
                  </a:lnTo>
                  <a:lnTo>
                    <a:pt x="22650" y="267044"/>
                  </a:lnTo>
                  <a:close/>
                </a:path>
              </a:pathLst>
            </a:custGeom>
            <a:ln w="44449">
              <a:solidFill>
                <a:srgbClr val="D97705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873928" y="2614194"/>
            <a:ext cx="5074920" cy="1651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7059"/>
              </a:lnSpc>
              <a:spcBef>
                <a:spcPts val="90"/>
              </a:spcBef>
            </a:pPr>
            <a:r>
              <a:rPr lang="en-US" sz="5950" b="1" spc="150" noProof="0" dirty="0">
                <a:solidFill>
                  <a:srgbClr val="D97705"/>
                </a:solidFill>
                <a:latin typeface="Arial"/>
                <a:cs typeface="Arial"/>
              </a:rPr>
              <a:t>&lt;50%</a:t>
            </a:r>
            <a:endParaRPr lang="en-US" sz="5950" noProof="0" dirty="0">
              <a:latin typeface="Arial"/>
              <a:cs typeface="Arial"/>
            </a:endParaRPr>
          </a:p>
          <a:p>
            <a:pPr algn="ctr">
              <a:lnSpc>
                <a:spcPts val="2915"/>
              </a:lnSpc>
            </a:pPr>
            <a:r>
              <a:rPr lang="en-US" sz="2500" b="1" spc="-145" noProof="0" dirty="0">
                <a:solidFill>
                  <a:srgbClr val="0E1729"/>
                </a:solidFill>
                <a:latin typeface="Arial"/>
                <a:cs typeface="Arial"/>
              </a:rPr>
              <a:t>Energy</a:t>
            </a: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55" noProof="0" dirty="0">
                <a:solidFill>
                  <a:srgbClr val="0E1729"/>
                </a:solidFill>
                <a:latin typeface="Arial"/>
                <a:cs typeface="Arial"/>
              </a:rPr>
              <a:t>Consumption</a:t>
            </a:r>
            <a:endParaRPr lang="en-US" sz="2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Compared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00" spc="-114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14</a:t>
            </a:r>
            <a:r>
              <a:rPr lang="en-US" sz="1650" spc="-114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baseline</a:t>
            </a:r>
            <a:r>
              <a:rPr lang="en-US" sz="16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16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without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sacrificing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6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1600" noProof="0" dirty="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263" y="4818888"/>
            <a:ext cx="17111471" cy="32308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77900" y="5082829"/>
            <a:ext cx="4641850" cy="1007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3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Efficiency</a:t>
            </a:r>
            <a:endParaRPr lang="en-US" sz="2000" noProof="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100"/>
              </a:spcBef>
            </a:pP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Profile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-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500" spc="-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prompts</a:t>
            </a:r>
            <a:r>
              <a:rPr lang="en-US" sz="15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optimize</a:t>
            </a:r>
            <a:r>
              <a:rPr lang="en-US" sz="1500" spc="-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5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distribution</a:t>
            </a:r>
            <a:r>
              <a:rPr lang="en-US" sz="15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across </a:t>
            </a:r>
            <a:r>
              <a:rPr lang="en-US" sz="1500" spc="-9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DA</a:t>
            </a:r>
            <a:r>
              <a:rPr lang="en-US" sz="1450" spc="-9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95" noProof="0" dirty="0" err="1">
                <a:solidFill>
                  <a:srgbClr val="465469"/>
                </a:solidFill>
                <a:latin typeface="Microsoft Sans Serif"/>
                <a:cs typeface="Microsoft Sans Serif"/>
              </a:rPr>
              <a:t>CoT</a:t>
            </a:r>
            <a:r>
              <a:rPr lang="en-US" sz="1450" spc="-9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</a:t>
            </a:r>
            <a:r>
              <a:rPr lang="en-US" sz="15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7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RAG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paths</a:t>
            </a:r>
            <a:r>
              <a:rPr lang="en-US" sz="14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improving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balance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.</a:t>
            </a:r>
            <a:endParaRPr lang="en-US" sz="1450" noProof="0" dirty="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67450" y="5082829"/>
            <a:ext cx="4583430" cy="1007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20" noProof="0" dirty="0">
                <a:solidFill>
                  <a:srgbClr val="0E1729"/>
                </a:solidFill>
                <a:latin typeface="Arial"/>
                <a:cs typeface="Arial"/>
              </a:rPr>
              <a:t>Energy</a:t>
            </a:r>
            <a:r>
              <a:rPr lang="en-US" sz="2000" b="1" spc="-8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Insights</a:t>
            </a:r>
            <a:endParaRPr lang="en-US" sz="2000" noProof="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100"/>
              </a:spcBef>
            </a:pP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5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directly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correlates</a:t>
            </a:r>
            <a:r>
              <a:rPr lang="en-US" sz="15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45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as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incorrect 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answers consume</a:t>
            </a:r>
            <a:r>
              <a:rPr lang="en-US" sz="15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more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.</a:t>
            </a:r>
            <a:endParaRPr lang="en-US" sz="1450" noProof="0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57001" y="5082829"/>
            <a:ext cx="4672965" cy="1007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2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Performance</a:t>
            </a:r>
            <a:r>
              <a:rPr lang="en-US" sz="2000" b="1" spc="-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25" noProof="0" dirty="0">
                <a:solidFill>
                  <a:srgbClr val="0E1729"/>
                </a:solidFill>
                <a:latin typeface="Arial"/>
                <a:cs typeface="Arial"/>
              </a:rPr>
              <a:t>Gap</a:t>
            </a:r>
            <a:endParaRPr lang="en-US" sz="2000" noProof="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100"/>
              </a:spcBef>
            </a:pP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Architectural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control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and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prompt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engineering</a:t>
            </a:r>
            <a:r>
              <a:rPr lang="en-US" sz="15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narrows</a:t>
            </a:r>
            <a:r>
              <a:rPr lang="en-US" sz="15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the 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gap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to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larger</a:t>
            </a:r>
            <a:r>
              <a:rPr lang="en-US" sz="15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models</a:t>
            </a:r>
            <a:r>
              <a:rPr lang="en-US" sz="14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.</a:t>
            </a:r>
            <a:endParaRPr lang="en-US" sz="1450" noProof="0" dirty="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0" y="8086725"/>
            <a:ext cx="16764000" cy="136207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77900" y="8177681"/>
            <a:ext cx="15386685" cy="103124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2000" b="1" spc="-135" noProof="0" dirty="0">
                <a:solidFill>
                  <a:srgbClr val="FFFFFF"/>
                </a:solidFill>
                <a:latin typeface="Arial"/>
                <a:cs typeface="Arial"/>
              </a:rPr>
              <a:t>Bottom</a:t>
            </a:r>
            <a:r>
              <a:rPr lang="en-US" sz="2000" b="1" spc="-9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20" noProof="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endParaRPr lang="en-US" sz="2000" noProof="0" dirty="0">
              <a:latin typeface="Arial"/>
              <a:cs typeface="Arial"/>
            </a:endParaRPr>
          </a:p>
          <a:p>
            <a:pPr marL="12700" marR="5080">
              <a:lnSpc>
                <a:spcPct val="106100"/>
              </a:lnSpc>
              <a:spcBef>
                <a:spcPts val="530"/>
              </a:spcBef>
            </a:pPr>
            <a:r>
              <a:rPr lang="en-US" sz="1650" spc="-3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adaptive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framework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7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SLMs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enterprise-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grade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&lt;50%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models,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AI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viable</a:t>
            </a:r>
            <a:r>
              <a:rPr lang="en-US" sz="165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resource-constrained organizations.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40" noProof="0" dirty="0"/>
              <a:t>Query</a:t>
            </a:r>
            <a:r>
              <a:rPr lang="en-US" sz="1350" spc="-40" noProof="0" dirty="0">
                <a:latin typeface="Verdana"/>
                <a:cs typeface="Verdana"/>
              </a:rPr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</a:t>
            </a:r>
            <a:r>
              <a:rPr lang="en-US" spc="-15" noProof="0" dirty="0"/>
              <a:t>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15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2">
            <a:extLst>
              <a:ext uri="{FF2B5EF4-FFF2-40B4-BE49-F238E27FC236}">
                <a16:creationId xmlns:a16="http://schemas.microsoft.com/office/drawing/2014/main" id="{C1099C5F-4622-CF64-97F9-8BCE66E2EAF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40" noProof="0" dirty="0"/>
              <a:t>Query</a:t>
            </a:r>
            <a:r>
              <a:rPr lang="en-US" sz="1350" spc="-40" noProof="0" dirty="0">
                <a:latin typeface="Verdana"/>
                <a:cs typeface="Verdana"/>
              </a:rPr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</a:t>
            </a:r>
            <a:r>
              <a:rPr lang="en-US" spc="-15" noProof="0" dirty="0"/>
              <a:t>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15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>
              <a:latin typeface="Verdana"/>
              <a:cs typeface="Verdana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E14A223-3A0E-6FB4-6A6A-4572554B4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476500"/>
            <a:ext cx="7315215" cy="5486411"/>
          </a:xfrm>
          <a:prstGeom prst="rect">
            <a:avLst/>
          </a:prstGeom>
        </p:spPr>
      </p:pic>
      <p:pic>
        <p:nvPicPr>
          <p:cNvPr id="9" name="Picture 8" descr="A comparison of a graph&#10;&#10;AI-generated content may be incorrect.">
            <a:extLst>
              <a:ext uri="{FF2B5EF4-FFF2-40B4-BE49-F238E27FC236}">
                <a16:creationId xmlns:a16="http://schemas.microsoft.com/office/drawing/2014/main" id="{BDC668F5-E219-30BF-08B3-5EF53970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76500"/>
            <a:ext cx="7315215" cy="548641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C6F62902-58FB-7E6E-5BD3-C3898F448ED8}"/>
              </a:ext>
            </a:extLst>
          </p:cNvPr>
          <p:cNvSpPr txBox="1">
            <a:spLocks/>
          </p:cNvSpPr>
          <p:nvPr/>
        </p:nvSpPr>
        <p:spPr>
          <a:xfrm>
            <a:off x="1371600" y="342900"/>
            <a:ext cx="10223500" cy="1161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100" b="1" i="0">
                <a:solidFill>
                  <a:srgbClr val="0E1729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pt-PT" sz="4800" dirty="0" err="1"/>
              <a:t>Routing</a:t>
            </a:r>
            <a:r>
              <a:rPr lang="pt-PT" sz="4800" dirty="0"/>
              <a:t> </a:t>
            </a:r>
            <a:r>
              <a:rPr lang="pt-PT" sz="4800" dirty="0" err="1"/>
              <a:t>system</a:t>
            </a:r>
            <a:r>
              <a:rPr lang="pt-PT" sz="4800" dirty="0"/>
              <a:t> </a:t>
            </a:r>
            <a:r>
              <a:rPr lang="pt-PT" sz="4800" dirty="0" err="1"/>
              <a:t>vs</a:t>
            </a:r>
            <a:r>
              <a:rPr lang="pt-PT" sz="4800" dirty="0"/>
              <a:t> </a:t>
            </a:r>
            <a:r>
              <a:rPr lang="pt-PT" sz="4800" dirty="0" err="1"/>
              <a:t>Bigger</a:t>
            </a:r>
            <a:r>
              <a:rPr lang="pt-PT" sz="4800" dirty="0"/>
              <a:t> </a:t>
            </a:r>
            <a:r>
              <a:rPr lang="pt-PT" sz="4800" dirty="0" err="1"/>
              <a:t>model</a:t>
            </a:r>
            <a:endParaRPr lang="en-US" sz="4900" dirty="0">
              <a:latin typeface="Century Gothic"/>
              <a:cs typeface="Century Gothic"/>
            </a:endParaRPr>
          </a:p>
          <a:p>
            <a:pPr marL="12700">
              <a:spcBef>
                <a:spcPts val="155"/>
              </a:spcBef>
            </a:pPr>
            <a:r>
              <a:rPr lang="en-US" sz="2500" b="0" spc="-50" dirty="0">
                <a:solidFill>
                  <a:srgbClr val="465469"/>
                </a:solidFill>
                <a:latin typeface="Microsoft Sans Serif"/>
                <a:cs typeface="Microsoft Sans Serif"/>
              </a:rPr>
              <a:t>Arc(easy)</a:t>
            </a:r>
            <a:endParaRPr lang="en-US" sz="245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93976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spc="-180" noProof="0" dirty="0"/>
              <a:t>Artifacts</a:t>
            </a:r>
            <a:r>
              <a:rPr lang="en-US" spc="-320" noProof="0" dirty="0"/>
              <a:t> </a:t>
            </a:r>
            <a:r>
              <a:rPr lang="en-US" sz="4900" spc="-335" noProof="0" dirty="0">
                <a:latin typeface="Century Gothic"/>
                <a:cs typeface="Century Gothic"/>
              </a:rPr>
              <a:t>&amp;</a:t>
            </a:r>
            <a:r>
              <a:rPr lang="en-US" sz="4900" spc="-270" noProof="0" dirty="0">
                <a:latin typeface="Century Gothic"/>
                <a:cs typeface="Century Gothic"/>
              </a:rPr>
              <a:t> </a:t>
            </a:r>
            <a:r>
              <a:rPr lang="en-US" spc="-270" noProof="0" dirty="0"/>
              <a:t>Reproducibility</a:t>
            </a:r>
            <a:endParaRPr lang="en-US" sz="4900" noProof="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500" b="0" spc="-10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Research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Outputs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6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Community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450" b="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(</a:t>
            </a:r>
            <a:r>
              <a:rPr lang="en-US" sz="2500" b="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Contribution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</a:t>
            </a:r>
            <a:r>
              <a:rPr lang="en-US" sz="245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5)</a:t>
            </a:r>
            <a:endParaRPr lang="en-US" sz="2450" noProof="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1981200"/>
            <a:ext cx="8537575" cy="3697604"/>
            <a:chOff x="588263" y="1981200"/>
            <a:chExt cx="8537575" cy="3697604"/>
          </a:xfrm>
        </p:grpSpPr>
        <p:sp>
          <p:nvSpPr>
            <p:cNvPr id="4" name="object 4"/>
            <p:cNvSpPr/>
            <p:nvPr/>
          </p:nvSpPr>
          <p:spPr>
            <a:xfrm>
              <a:off x="588251" y="1981212"/>
              <a:ext cx="8537575" cy="3697604"/>
            </a:xfrm>
            <a:custGeom>
              <a:avLst/>
              <a:gdLst/>
              <a:ahLst/>
              <a:cxnLst/>
              <a:rect l="l" t="t" r="r" b="b"/>
              <a:pathLst>
                <a:path w="8537575" h="3697604">
                  <a:moveTo>
                    <a:pt x="8537448" y="0"/>
                  </a:moveTo>
                  <a:lnTo>
                    <a:pt x="8355711" y="0"/>
                  </a:lnTo>
                  <a:lnTo>
                    <a:pt x="8355711" y="228600"/>
                  </a:lnTo>
                  <a:lnTo>
                    <a:pt x="8355711" y="3276600"/>
                  </a:lnTo>
                  <a:lnTo>
                    <a:pt x="8349602" y="3318002"/>
                  </a:lnTo>
                  <a:lnTo>
                    <a:pt x="8331657" y="3355987"/>
                  </a:lnTo>
                  <a:lnTo>
                    <a:pt x="8303438" y="3387090"/>
                  </a:lnTo>
                  <a:lnTo>
                    <a:pt x="8267522" y="3408591"/>
                  </a:lnTo>
                  <a:lnTo>
                    <a:pt x="8226920" y="3418789"/>
                  </a:lnTo>
                  <a:lnTo>
                    <a:pt x="8212836" y="3419475"/>
                  </a:lnTo>
                  <a:lnTo>
                    <a:pt x="326136" y="3419475"/>
                  </a:lnTo>
                  <a:lnTo>
                    <a:pt x="284734" y="3413353"/>
                  </a:lnTo>
                  <a:lnTo>
                    <a:pt x="246748" y="3395408"/>
                  </a:lnTo>
                  <a:lnTo>
                    <a:pt x="215646" y="3367189"/>
                  </a:lnTo>
                  <a:lnTo>
                    <a:pt x="194144" y="3331273"/>
                  </a:lnTo>
                  <a:lnTo>
                    <a:pt x="183946" y="3290671"/>
                  </a:lnTo>
                  <a:lnTo>
                    <a:pt x="183261" y="3276600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8212836" y="85725"/>
                  </a:lnTo>
                  <a:lnTo>
                    <a:pt x="8254251" y="91833"/>
                  </a:lnTo>
                  <a:lnTo>
                    <a:pt x="8292236" y="109778"/>
                  </a:lnTo>
                  <a:lnTo>
                    <a:pt x="8323339" y="137998"/>
                  </a:lnTo>
                  <a:lnTo>
                    <a:pt x="8344840" y="173913"/>
                  </a:lnTo>
                  <a:lnTo>
                    <a:pt x="8355038" y="214515"/>
                  </a:lnTo>
                  <a:lnTo>
                    <a:pt x="8355711" y="228600"/>
                  </a:lnTo>
                  <a:lnTo>
                    <a:pt x="8355711" y="0"/>
                  </a:lnTo>
                  <a:lnTo>
                    <a:pt x="0" y="0"/>
                  </a:lnTo>
                  <a:lnTo>
                    <a:pt x="0" y="3697224"/>
                  </a:lnTo>
                  <a:lnTo>
                    <a:pt x="8537448" y="3697224"/>
                  </a:lnTo>
                  <a:lnTo>
                    <a:pt x="8537448" y="3419475"/>
                  </a:lnTo>
                  <a:lnTo>
                    <a:pt x="8537448" y="85725"/>
                  </a:lnTo>
                  <a:lnTo>
                    <a:pt x="85374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2057400"/>
              <a:ext cx="8191500" cy="3352800"/>
            </a:xfrm>
            <a:custGeom>
              <a:avLst/>
              <a:gdLst/>
              <a:ahLst/>
              <a:cxnLst/>
              <a:rect l="l" t="t" r="r" b="b"/>
              <a:pathLst>
                <a:path w="8191500" h="3352800">
                  <a:moveTo>
                    <a:pt x="8039100" y="3352800"/>
                  </a:moveTo>
                  <a:lnTo>
                    <a:pt x="152400" y="3352800"/>
                  </a:lnTo>
                  <a:lnTo>
                    <a:pt x="144912" y="3352616"/>
                  </a:lnTo>
                  <a:lnTo>
                    <a:pt x="101066" y="3343895"/>
                  </a:lnTo>
                  <a:lnTo>
                    <a:pt x="61607" y="3322803"/>
                  </a:lnTo>
                  <a:lnTo>
                    <a:pt x="29995" y="3291191"/>
                  </a:lnTo>
                  <a:lnTo>
                    <a:pt x="8904" y="3251733"/>
                  </a:lnTo>
                  <a:lnTo>
                    <a:pt x="182" y="3207887"/>
                  </a:lnTo>
                  <a:lnTo>
                    <a:pt x="0" y="3200400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8" y="25683"/>
                  </a:lnTo>
                  <a:lnTo>
                    <a:pt x="8156907" y="55717"/>
                  </a:lnTo>
                  <a:lnTo>
                    <a:pt x="8179898" y="94078"/>
                  </a:lnTo>
                  <a:lnTo>
                    <a:pt x="8190767" y="137461"/>
                  </a:lnTo>
                  <a:lnTo>
                    <a:pt x="8191500" y="152400"/>
                  </a:lnTo>
                  <a:lnTo>
                    <a:pt x="8191500" y="3200400"/>
                  </a:lnTo>
                  <a:lnTo>
                    <a:pt x="8184938" y="3244639"/>
                  </a:lnTo>
                  <a:lnTo>
                    <a:pt x="8165815" y="3285068"/>
                  </a:lnTo>
                  <a:lnTo>
                    <a:pt x="8135781" y="3318207"/>
                  </a:lnTo>
                  <a:lnTo>
                    <a:pt x="8097420" y="3341199"/>
                  </a:lnTo>
                  <a:lnTo>
                    <a:pt x="8054037" y="3352067"/>
                  </a:lnTo>
                  <a:lnTo>
                    <a:pt x="8039100" y="335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123950" y="2409825"/>
              <a:ext cx="228600" cy="285750"/>
            </a:xfrm>
            <a:custGeom>
              <a:avLst/>
              <a:gdLst/>
              <a:ahLst/>
              <a:cxnLst/>
              <a:rect l="l" t="t" r="r" b="b"/>
              <a:pathLst>
                <a:path w="228600" h="285750">
                  <a:moveTo>
                    <a:pt x="157162" y="0"/>
                  </a:moveTo>
                  <a:lnTo>
                    <a:pt x="28575" y="0"/>
                  </a:lnTo>
                  <a:lnTo>
                    <a:pt x="24785" y="0"/>
                  </a:lnTo>
                  <a:lnTo>
                    <a:pt x="21140" y="725"/>
                  </a:lnTo>
                  <a:lnTo>
                    <a:pt x="17639" y="2175"/>
                  </a:lnTo>
                  <a:lnTo>
                    <a:pt x="14138" y="3625"/>
                  </a:lnTo>
                  <a:lnTo>
                    <a:pt x="11048" y="5689"/>
                  </a:lnTo>
                  <a:lnTo>
                    <a:pt x="8369" y="8369"/>
                  </a:lnTo>
                  <a:lnTo>
                    <a:pt x="5689" y="11048"/>
                  </a:lnTo>
                  <a:lnTo>
                    <a:pt x="3625" y="14138"/>
                  </a:lnTo>
                  <a:lnTo>
                    <a:pt x="2175" y="17639"/>
                  </a:lnTo>
                  <a:lnTo>
                    <a:pt x="725" y="21140"/>
                  </a:lnTo>
                  <a:lnTo>
                    <a:pt x="0" y="24785"/>
                  </a:lnTo>
                  <a:lnTo>
                    <a:pt x="0" y="28575"/>
                  </a:lnTo>
                  <a:lnTo>
                    <a:pt x="0" y="257175"/>
                  </a:lnTo>
                  <a:lnTo>
                    <a:pt x="0" y="260964"/>
                  </a:lnTo>
                  <a:lnTo>
                    <a:pt x="725" y="264609"/>
                  </a:lnTo>
                  <a:lnTo>
                    <a:pt x="2175" y="268110"/>
                  </a:lnTo>
                  <a:lnTo>
                    <a:pt x="3625" y="271611"/>
                  </a:lnTo>
                  <a:lnTo>
                    <a:pt x="17639" y="283574"/>
                  </a:lnTo>
                  <a:lnTo>
                    <a:pt x="21140" y="285024"/>
                  </a:lnTo>
                  <a:lnTo>
                    <a:pt x="24785" y="285749"/>
                  </a:lnTo>
                  <a:lnTo>
                    <a:pt x="28575" y="285750"/>
                  </a:lnTo>
                  <a:lnTo>
                    <a:pt x="200025" y="285750"/>
                  </a:lnTo>
                  <a:lnTo>
                    <a:pt x="203814" y="285749"/>
                  </a:lnTo>
                  <a:lnTo>
                    <a:pt x="207459" y="285024"/>
                  </a:lnTo>
                  <a:lnTo>
                    <a:pt x="210960" y="283574"/>
                  </a:lnTo>
                  <a:lnTo>
                    <a:pt x="214461" y="282124"/>
                  </a:lnTo>
                  <a:lnTo>
                    <a:pt x="228600" y="257175"/>
                  </a:lnTo>
                  <a:lnTo>
                    <a:pt x="228600" y="71437"/>
                  </a:lnTo>
                  <a:lnTo>
                    <a:pt x="157162" y="0"/>
                  </a:lnTo>
                  <a:close/>
                </a:path>
              </a:pathLst>
            </a:custGeom>
            <a:ln w="28575">
              <a:solidFill>
                <a:srgbClr val="0D9487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537" y="2395537"/>
              <a:ext cx="114300" cy="114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81100" y="25098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28575" y="0"/>
                  </a:moveTo>
                  <a:lnTo>
                    <a:pt x="0" y="0"/>
                  </a:lnTo>
                </a:path>
                <a:path w="114300" h="114300">
                  <a:moveTo>
                    <a:pt x="114300" y="57150"/>
                  </a:moveTo>
                  <a:lnTo>
                    <a:pt x="0" y="57150"/>
                  </a:lnTo>
                </a:path>
                <a:path w="114300" h="114300">
                  <a:moveTo>
                    <a:pt x="114300" y="114300"/>
                  </a:moveTo>
                  <a:lnTo>
                    <a:pt x="0" y="114300"/>
                  </a:lnTo>
                </a:path>
              </a:pathLst>
            </a:custGeom>
            <a:ln w="28575">
              <a:solidFill>
                <a:srgbClr val="0D9487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066800" y="2971799"/>
              <a:ext cx="38100" cy="2095500"/>
            </a:xfrm>
            <a:custGeom>
              <a:avLst/>
              <a:gdLst/>
              <a:ahLst/>
              <a:cxnLst/>
              <a:rect l="l" t="t" r="r" b="b"/>
              <a:pathLst>
                <a:path w="38100" h="2095500">
                  <a:moveTo>
                    <a:pt x="38100" y="1524000"/>
                  </a:moveTo>
                  <a:lnTo>
                    <a:pt x="0" y="1524000"/>
                  </a:lnTo>
                  <a:lnTo>
                    <a:pt x="0" y="2095500"/>
                  </a:lnTo>
                  <a:lnTo>
                    <a:pt x="38100" y="2095500"/>
                  </a:lnTo>
                  <a:lnTo>
                    <a:pt x="38100" y="1524000"/>
                  </a:lnTo>
                  <a:close/>
                </a:path>
                <a:path w="38100" h="2095500">
                  <a:moveTo>
                    <a:pt x="38100" y="762000"/>
                  </a:moveTo>
                  <a:lnTo>
                    <a:pt x="0" y="762000"/>
                  </a:lnTo>
                  <a:lnTo>
                    <a:pt x="0" y="1333500"/>
                  </a:lnTo>
                  <a:lnTo>
                    <a:pt x="38100" y="1333500"/>
                  </a:lnTo>
                  <a:lnTo>
                    <a:pt x="38100" y="762000"/>
                  </a:lnTo>
                  <a:close/>
                </a:path>
                <a:path w="38100" h="2095500">
                  <a:moveTo>
                    <a:pt x="381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13B8A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44600" y="2277544"/>
            <a:ext cx="410464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90"/>
              </a:spcBef>
            </a:pPr>
            <a:r>
              <a:rPr lang="en-US" sz="3050" b="1" spc="-190" noProof="0" dirty="0">
                <a:solidFill>
                  <a:srgbClr val="0E1729"/>
                </a:solidFill>
                <a:latin typeface="Arial"/>
                <a:cs typeface="Arial"/>
              </a:rPr>
              <a:t>Provided</a:t>
            </a:r>
            <a:r>
              <a:rPr lang="en-US" sz="3050" b="1" spc="-1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3050" b="1" spc="-20" noProof="0" dirty="0">
                <a:solidFill>
                  <a:srgbClr val="0E1729"/>
                </a:solidFill>
                <a:latin typeface="Arial"/>
                <a:cs typeface="Arial"/>
              </a:rPr>
              <a:t>Artifacts</a:t>
            </a:r>
            <a:endParaRPr lang="en-US" sz="30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Instruction</a:t>
            </a:r>
            <a:r>
              <a:rPr lang="en-US" sz="200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Templates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 </a:t>
            </a:r>
            <a:r>
              <a:rPr lang="en-US" sz="1650" spc="-8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DA</a:t>
            </a:r>
            <a:r>
              <a:rPr lang="en-US" sz="1600" spc="-8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6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95" noProof="0" dirty="0" err="1">
                <a:solidFill>
                  <a:srgbClr val="465469"/>
                </a:solidFill>
                <a:latin typeface="Microsoft Sans Serif"/>
                <a:cs typeface="Microsoft Sans Serif"/>
              </a:rPr>
              <a:t>CoT</a:t>
            </a:r>
            <a:r>
              <a:rPr lang="en-US" sz="1600" spc="-9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6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RAG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165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variations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lang="en-US" sz="2000" b="1" spc="-13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Controller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Complete</a:t>
            </a:r>
            <a:r>
              <a:rPr lang="en-US" sz="1650" spc="-7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architecture</a:t>
            </a:r>
            <a:r>
              <a:rPr lang="en-US" sz="165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7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logic</a:t>
            </a:r>
            <a:r>
              <a:rPr lang="en-US" sz="165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specification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Voting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35" noProof="0" dirty="0">
                <a:solidFill>
                  <a:srgbClr val="0E1729"/>
                </a:solidFill>
                <a:latin typeface="Arial"/>
                <a:cs typeface="Arial"/>
              </a:rPr>
              <a:t>Post</a:t>
            </a:r>
            <a:r>
              <a:rPr lang="en-US" sz="2050" b="1" spc="-135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Processor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165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Ensemble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decision</a:t>
            </a:r>
            <a:r>
              <a:rPr lang="en-US" sz="165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mechanism</a:t>
            </a:r>
            <a:r>
              <a:rPr lang="en-US" sz="165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design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62288" y="1981200"/>
            <a:ext cx="8537575" cy="3697604"/>
            <a:chOff x="9162288" y="1981200"/>
            <a:chExt cx="8537575" cy="3697604"/>
          </a:xfrm>
        </p:grpSpPr>
        <p:sp>
          <p:nvSpPr>
            <p:cNvPr id="12" name="object 12"/>
            <p:cNvSpPr/>
            <p:nvPr/>
          </p:nvSpPr>
          <p:spPr>
            <a:xfrm>
              <a:off x="9162276" y="1981212"/>
              <a:ext cx="8537575" cy="3697604"/>
            </a:xfrm>
            <a:custGeom>
              <a:avLst/>
              <a:gdLst/>
              <a:ahLst/>
              <a:cxnLst/>
              <a:rect l="l" t="t" r="r" b="b"/>
              <a:pathLst>
                <a:path w="8537575" h="3697604">
                  <a:moveTo>
                    <a:pt x="8537448" y="0"/>
                  </a:moveTo>
                  <a:lnTo>
                    <a:pt x="8354187" y="0"/>
                  </a:lnTo>
                  <a:lnTo>
                    <a:pt x="8354187" y="228600"/>
                  </a:lnTo>
                  <a:lnTo>
                    <a:pt x="8354187" y="3276600"/>
                  </a:lnTo>
                  <a:lnTo>
                    <a:pt x="8348078" y="3318002"/>
                  </a:lnTo>
                  <a:lnTo>
                    <a:pt x="8330133" y="3355987"/>
                  </a:lnTo>
                  <a:lnTo>
                    <a:pt x="8301914" y="3387090"/>
                  </a:lnTo>
                  <a:lnTo>
                    <a:pt x="8265998" y="3408591"/>
                  </a:lnTo>
                  <a:lnTo>
                    <a:pt x="8225396" y="3418789"/>
                  </a:lnTo>
                  <a:lnTo>
                    <a:pt x="8211312" y="3419475"/>
                  </a:lnTo>
                  <a:lnTo>
                    <a:pt x="324612" y="3419475"/>
                  </a:lnTo>
                  <a:lnTo>
                    <a:pt x="283210" y="3413353"/>
                  </a:lnTo>
                  <a:lnTo>
                    <a:pt x="245224" y="3395408"/>
                  </a:lnTo>
                  <a:lnTo>
                    <a:pt x="214122" y="3367189"/>
                  </a:lnTo>
                  <a:lnTo>
                    <a:pt x="192620" y="3331273"/>
                  </a:lnTo>
                  <a:lnTo>
                    <a:pt x="182422" y="3290671"/>
                  </a:lnTo>
                  <a:lnTo>
                    <a:pt x="181737" y="3276600"/>
                  </a:lnTo>
                  <a:lnTo>
                    <a:pt x="181737" y="228600"/>
                  </a:lnTo>
                  <a:lnTo>
                    <a:pt x="187858" y="187185"/>
                  </a:lnTo>
                  <a:lnTo>
                    <a:pt x="205803" y="149199"/>
                  </a:lnTo>
                  <a:lnTo>
                    <a:pt x="234022" y="118097"/>
                  </a:lnTo>
                  <a:lnTo>
                    <a:pt x="269938" y="96596"/>
                  </a:lnTo>
                  <a:lnTo>
                    <a:pt x="310540" y="86398"/>
                  </a:lnTo>
                  <a:lnTo>
                    <a:pt x="324612" y="85725"/>
                  </a:lnTo>
                  <a:lnTo>
                    <a:pt x="8211312" y="85725"/>
                  </a:lnTo>
                  <a:lnTo>
                    <a:pt x="8252727" y="91833"/>
                  </a:lnTo>
                  <a:lnTo>
                    <a:pt x="8290712" y="109778"/>
                  </a:lnTo>
                  <a:lnTo>
                    <a:pt x="8321815" y="137998"/>
                  </a:lnTo>
                  <a:lnTo>
                    <a:pt x="8343316" y="173913"/>
                  </a:lnTo>
                  <a:lnTo>
                    <a:pt x="8353514" y="214515"/>
                  </a:lnTo>
                  <a:lnTo>
                    <a:pt x="8354187" y="228600"/>
                  </a:lnTo>
                  <a:lnTo>
                    <a:pt x="8354187" y="0"/>
                  </a:lnTo>
                  <a:lnTo>
                    <a:pt x="0" y="0"/>
                  </a:lnTo>
                  <a:lnTo>
                    <a:pt x="0" y="3697224"/>
                  </a:lnTo>
                  <a:lnTo>
                    <a:pt x="8537448" y="3697224"/>
                  </a:lnTo>
                  <a:lnTo>
                    <a:pt x="8537448" y="3419475"/>
                  </a:lnTo>
                  <a:lnTo>
                    <a:pt x="8537448" y="85725"/>
                  </a:lnTo>
                  <a:lnTo>
                    <a:pt x="85374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334500" y="2057400"/>
              <a:ext cx="8191500" cy="3352800"/>
            </a:xfrm>
            <a:custGeom>
              <a:avLst/>
              <a:gdLst/>
              <a:ahLst/>
              <a:cxnLst/>
              <a:rect l="l" t="t" r="r" b="b"/>
              <a:pathLst>
                <a:path w="8191500" h="3352800">
                  <a:moveTo>
                    <a:pt x="8039100" y="3352800"/>
                  </a:moveTo>
                  <a:lnTo>
                    <a:pt x="152400" y="3352800"/>
                  </a:lnTo>
                  <a:lnTo>
                    <a:pt x="144912" y="3352616"/>
                  </a:lnTo>
                  <a:lnTo>
                    <a:pt x="101065" y="3343895"/>
                  </a:lnTo>
                  <a:lnTo>
                    <a:pt x="61606" y="3322803"/>
                  </a:lnTo>
                  <a:lnTo>
                    <a:pt x="29994" y="3291191"/>
                  </a:lnTo>
                  <a:lnTo>
                    <a:pt x="8903" y="3251733"/>
                  </a:lnTo>
                  <a:lnTo>
                    <a:pt x="182" y="3207887"/>
                  </a:lnTo>
                  <a:lnTo>
                    <a:pt x="0" y="3200400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0"/>
                  </a:lnTo>
                  <a:lnTo>
                    <a:pt x="55716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6" y="25683"/>
                  </a:lnTo>
                  <a:lnTo>
                    <a:pt x="8156906" y="55717"/>
                  </a:lnTo>
                  <a:lnTo>
                    <a:pt x="8179895" y="94078"/>
                  </a:lnTo>
                  <a:lnTo>
                    <a:pt x="8190766" y="137461"/>
                  </a:lnTo>
                  <a:lnTo>
                    <a:pt x="8191500" y="152400"/>
                  </a:lnTo>
                  <a:lnTo>
                    <a:pt x="8191500" y="3200400"/>
                  </a:lnTo>
                  <a:lnTo>
                    <a:pt x="8184936" y="3244639"/>
                  </a:lnTo>
                  <a:lnTo>
                    <a:pt x="8165812" y="3285068"/>
                  </a:lnTo>
                  <a:lnTo>
                    <a:pt x="8135781" y="3318207"/>
                  </a:lnTo>
                  <a:lnTo>
                    <a:pt x="8097419" y="3341199"/>
                  </a:lnTo>
                  <a:lnTo>
                    <a:pt x="8054037" y="3352067"/>
                  </a:lnTo>
                  <a:lnTo>
                    <a:pt x="8039100" y="335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25025" y="2438400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85725" y="228600"/>
                  </a:moveTo>
                  <a:lnTo>
                    <a:pt x="85725" y="85725"/>
                  </a:lnTo>
                </a:path>
                <a:path w="171450" h="228600">
                  <a:moveTo>
                    <a:pt x="171450" y="228600"/>
                  </a:moveTo>
                  <a:lnTo>
                    <a:pt x="171450" y="0"/>
                  </a:lnTo>
                </a:path>
                <a:path w="171450" h="228600">
                  <a:moveTo>
                    <a:pt x="0" y="228600"/>
                  </a:moveTo>
                  <a:lnTo>
                    <a:pt x="0" y="171450"/>
                  </a:lnTo>
                </a:path>
              </a:pathLst>
            </a:custGeom>
            <a:ln w="28575">
              <a:solidFill>
                <a:srgbClr val="0D9487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639300" y="2971799"/>
              <a:ext cx="38100" cy="2095500"/>
            </a:xfrm>
            <a:custGeom>
              <a:avLst/>
              <a:gdLst/>
              <a:ahLst/>
              <a:cxnLst/>
              <a:rect l="l" t="t" r="r" b="b"/>
              <a:pathLst>
                <a:path w="38100" h="2095500">
                  <a:moveTo>
                    <a:pt x="38100" y="1524000"/>
                  </a:moveTo>
                  <a:lnTo>
                    <a:pt x="0" y="1524000"/>
                  </a:lnTo>
                  <a:lnTo>
                    <a:pt x="0" y="2095500"/>
                  </a:lnTo>
                  <a:lnTo>
                    <a:pt x="38100" y="2095500"/>
                  </a:lnTo>
                  <a:lnTo>
                    <a:pt x="38100" y="1524000"/>
                  </a:lnTo>
                  <a:close/>
                </a:path>
                <a:path w="38100" h="2095500">
                  <a:moveTo>
                    <a:pt x="38100" y="762000"/>
                  </a:moveTo>
                  <a:lnTo>
                    <a:pt x="0" y="762000"/>
                  </a:lnTo>
                  <a:lnTo>
                    <a:pt x="0" y="1333500"/>
                  </a:lnTo>
                  <a:lnTo>
                    <a:pt x="38100" y="1333500"/>
                  </a:lnTo>
                  <a:lnTo>
                    <a:pt x="38100" y="762000"/>
                  </a:lnTo>
                  <a:close/>
                </a:path>
                <a:path w="38100" h="2095500">
                  <a:moveTo>
                    <a:pt x="381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13B8A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17100" y="2277544"/>
            <a:ext cx="3956050" cy="2778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90"/>
              </a:spcBef>
            </a:pPr>
            <a:r>
              <a:rPr lang="en-US" sz="3050" b="1" spc="-185" noProof="0" dirty="0">
                <a:solidFill>
                  <a:srgbClr val="0E1729"/>
                </a:solidFill>
                <a:latin typeface="Arial"/>
                <a:cs typeface="Arial"/>
              </a:rPr>
              <a:t>Analysis</a:t>
            </a:r>
            <a:r>
              <a:rPr lang="en-US" sz="3050" b="1" spc="-14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3050" b="1" spc="-190" noProof="0" dirty="0">
                <a:solidFill>
                  <a:srgbClr val="0E1729"/>
                </a:solidFill>
                <a:latin typeface="Arial"/>
                <a:cs typeface="Arial"/>
              </a:rPr>
              <a:t>Components</a:t>
            </a:r>
            <a:endParaRPr lang="en-US" sz="30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lang="en-US" sz="2000" b="1" spc="-135" noProof="0" dirty="0">
                <a:solidFill>
                  <a:srgbClr val="0E1729"/>
                </a:solidFill>
                <a:latin typeface="Arial"/>
                <a:cs typeface="Arial"/>
              </a:rPr>
              <a:t>Route</a:t>
            </a:r>
            <a:r>
              <a:rPr lang="en-US" sz="2000" b="1" spc="-100" noProof="0" dirty="0">
                <a:solidFill>
                  <a:srgbClr val="0E1729"/>
                </a:solidFill>
                <a:latin typeface="Arial"/>
                <a:cs typeface="Arial"/>
              </a:rPr>
              <a:t> Choice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Ablations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decisions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Instruction</a:t>
            </a:r>
            <a:r>
              <a:rPr lang="en-US" sz="2000" b="1" spc="-7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10" noProof="0" dirty="0">
                <a:solidFill>
                  <a:srgbClr val="0E1729"/>
                </a:solidFill>
                <a:latin typeface="Arial"/>
                <a:cs typeface="Arial"/>
              </a:rPr>
              <a:t>Design</a:t>
            </a:r>
            <a:r>
              <a:rPr lang="en-US" sz="2000" b="1" spc="-7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Ablations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Impact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prompt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engineering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variations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Reproducibility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Guides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Step</a:t>
            </a:r>
            <a:r>
              <a:rPr lang="en-US" sz="16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by</a:t>
            </a:r>
            <a:r>
              <a:rPr lang="en-US" sz="16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step</a:t>
            </a:r>
            <a:r>
              <a:rPr lang="en-US" sz="165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replication</a:t>
            </a:r>
            <a:r>
              <a:rPr lang="en-US" sz="165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documentation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2000" y="5791200"/>
            <a:ext cx="8191500" cy="3352800"/>
            <a:chOff x="762000" y="5791200"/>
            <a:chExt cx="8191500" cy="3352800"/>
          </a:xfrm>
        </p:grpSpPr>
        <p:sp>
          <p:nvSpPr>
            <p:cNvPr id="18" name="object 18"/>
            <p:cNvSpPr/>
            <p:nvPr/>
          </p:nvSpPr>
          <p:spPr>
            <a:xfrm>
              <a:off x="762000" y="5791200"/>
              <a:ext cx="8191500" cy="3352800"/>
            </a:xfrm>
            <a:custGeom>
              <a:avLst/>
              <a:gdLst/>
              <a:ahLst/>
              <a:cxnLst/>
              <a:rect l="l" t="t" r="r" b="b"/>
              <a:pathLst>
                <a:path w="8191500" h="3352800">
                  <a:moveTo>
                    <a:pt x="8039100" y="3352800"/>
                  </a:moveTo>
                  <a:lnTo>
                    <a:pt x="152400" y="3352800"/>
                  </a:lnTo>
                  <a:lnTo>
                    <a:pt x="144912" y="3352616"/>
                  </a:lnTo>
                  <a:lnTo>
                    <a:pt x="101066" y="3343894"/>
                  </a:lnTo>
                  <a:lnTo>
                    <a:pt x="61607" y="3322803"/>
                  </a:lnTo>
                  <a:lnTo>
                    <a:pt x="29995" y="3291191"/>
                  </a:lnTo>
                  <a:lnTo>
                    <a:pt x="8904" y="3251732"/>
                  </a:lnTo>
                  <a:lnTo>
                    <a:pt x="182" y="3207886"/>
                  </a:lnTo>
                  <a:lnTo>
                    <a:pt x="0" y="3200400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1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8" y="25684"/>
                  </a:lnTo>
                  <a:lnTo>
                    <a:pt x="8156907" y="55716"/>
                  </a:lnTo>
                  <a:lnTo>
                    <a:pt x="8179898" y="94078"/>
                  </a:lnTo>
                  <a:lnTo>
                    <a:pt x="8190767" y="137461"/>
                  </a:lnTo>
                  <a:lnTo>
                    <a:pt x="8191500" y="152400"/>
                  </a:lnTo>
                  <a:lnTo>
                    <a:pt x="8191500" y="3200400"/>
                  </a:lnTo>
                  <a:lnTo>
                    <a:pt x="8184938" y="3244638"/>
                  </a:lnTo>
                  <a:lnTo>
                    <a:pt x="8165815" y="3285068"/>
                  </a:lnTo>
                  <a:lnTo>
                    <a:pt x="8135781" y="3318207"/>
                  </a:lnTo>
                  <a:lnTo>
                    <a:pt x="8097420" y="3341198"/>
                  </a:lnTo>
                  <a:lnTo>
                    <a:pt x="8054037" y="3352067"/>
                  </a:lnTo>
                  <a:lnTo>
                    <a:pt x="8039100" y="3352800"/>
                  </a:lnTo>
                  <a:close/>
                </a:path>
              </a:pathLst>
            </a:custGeom>
            <a:solidFill>
              <a:srgbClr val="0E172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5328" y="6143476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4" h="286385">
                  <a:moveTo>
                    <a:pt x="282953" y="114448"/>
                  </a:moveTo>
                  <a:lnTo>
                    <a:pt x="284031" y="119739"/>
                  </a:lnTo>
                  <a:lnTo>
                    <a:pt x="284807" y="125075"/>
                  </a:lnTo>
                  <a:lnTo>
                    <a:pt x="285280" y="130454"/>
                  </a:lnTo>
                  <a:lnTo>
                    <a:pt x="285753" y="135833"/>
                  </a:lnTo>
                  <a:lnTo>
                    <a:pt x="285921" y="141222"/>
                  </a:lnTo>
                  <a:lnTo>
                    <a:pt x="285783" y="146620"/>
                  </a:lnTo>
                  <a:lnTo>
                    <a:pt x="285645" y="152018"/>
                  </a:lnTo>
                  <a:lnTo>
                    <a:pt x="285203" y="157392"/>
                  </a:lnTo>
                  <a:lnTo>
                    <a:pt x="284456" y="162740"/>
                  </a:lnTo>
                  <a:lnTo>
                    <a:pt x="283709" y="168088"/>
                  </a:lnTo>
                  <a:lnTo>
                    <a:pt x="282662" y="173377"/>
                  </a:lnTo>
                  <a:lnTo>
                    <a:pt x="281315" y="178606"/>
                  </a:lnTo>
                  <a:lnTo>
                    <a:pt x="279968" y="183835"/>
                  </a:lnTo>
                  <a:lnTo>
                    <a:pt x="261528" y="222683"/>
                  </a:lnTo>
                  <a:lnTo>
                    <a:pt x="258516" y="227165"/>
                  </a:lnTo>
                  <a:lnTo>
                    <a:pt x="228182" y="257646"/>
                  </a:lnTo>
                  <a:lnTo>
                    <a:pt x="223848" y="260867"/>
                  </a:lnTo>
                  <a:lnTo>
                    <a:pt x="200250" y="273858"/>
                  </a:lnTo>
                  <a:lnTo>
                    <a:pt x="195303" y="276024"/>
                  </a:lnTo>
                  <a:lnTo>
                    <a:pt x="190250" y="277903"/>
                  </a:lnTo>
                  <a:lnTo>
                    <a:pt x="185090" y="279495"/>
                  </a:lnTo>
                  <a:lnTo>
                    <a:pt x="179930" y="281088"/>
                  </a:lnTo>
                  <a:lnTo>
                    <a:pt x="153351" y="285471"/>
                  </a:lnTo>
                  <a:lnTo>
                    <a:pt x="147965" y="285864"/>
                  </a:lnTo>
                  <a:lnTo>
                    <a:pt x="142575" y="285951"/>
                  </a:lnTo>
                  <a:lnTo>
                    <a:pt x="137179" y="285733"/>
                  </a:lnTo>
                  <a:lnTo>
                    <a:pt x="131783" y="285515"/>
                  </a:lnTo>
                  <a:lnTo>
                    <a:pt x="89929" y="275645"/>
                  </a:lnTo>
                  <a:lnTo>
                    <a:pt x="84914" y="273641"/>
                  </a:lnTo>
                  <a:lnTo>
                    <a:pt x="61486" y="260346"/>
                  </a:lnTo>
                  <a:lnTo>
                    <a:pt x="57050" y="257267"/>
                  </a:lnTo>
                  <a:lnTo>
                    <a:pt x="52802" y="253947"/>
                  </a:lnTo>
                  <a:lnTo>
                    <a:pt x="48742" y="250386"/>
                  </a:lnTo>
                  <a:lnTo>
                    <a:pt x="44682" y="246826"/>
                  </a:lnTo>
                  <a:lnTo>
                    <a:pt x="40837" y="243047"/>
                  </a:lnTo>
                  <a:lnTo>
                    <a:pt x="37206" y="239050"/>
                  </a:lnTo>
                  <a:lnTo>
                    <a:pt x="33575" y="235053"/>
                  </a:lnTo>
                  <a:lnTo>
                    <a:pt x="30181" y="230864"/>
                  </a:lnTo>
                  <a:lnTo>
                    <a:pt x="27025" y="226482"/>
                  </a:lnTo>
                  <a:lnTo>
                    <a:pt x="23868" y="222101"/>
                  </a:lnTo>
                  <a:lnTo>
                    <a:pt x="20970" y="217555"/>
                  </a:lnTo>
                  <a:lnTo>
                    <a:pt x="18329" y="212844"/>
                  </a:lnTo>
                  <a:lnTo>
                    <a:pt x="15688" y="208134"/>
                  </a:lnTo>
                  <a:lnTo>
                    <a:pt x="13322" y="203290"/>
                  </a:lnTo>
                  <a:lnTo>
                    <a:pt x="11231" y="198311"/>
                  </a:lnTo>
                  <a:lnTo>
                    <a:pt x="9139" y="193333"/>
                  </a:lnTo>
                  <a:lnTo>
                    <a:pt x="7336" y="188252"/>
                  </a:lnTo>
                  <a:lnTo>
                    <a:pt x="5821" y="183069"/>
                  </a:lnTo>
                  <a:lnTo>
                    <a:pt x="4305" y="177886"/>
                  </a:lnTo>
                  <a:lnTo>
                    <a:pt x="3087" y="172634"/>
                  </a:lnTo>
                  <a:lnTo>
                    <a:pt x="2168" y="167313"/>
                  </a:lnTo>
                  <a:lnTo>
                    <a:pt x="1248" y="161992"/>
                  </a:lnTo>
                  <a:lnTo>
                    <a:pt x="632" y="156635"/>
                  </a:lnTo>
                  <a:lnTo>
                    <a:pt x="319" y="151245"/>
                  </a:lnTo>
                  <a:lnTo>
                    <a:pt x="6" y="145854"/>
                  </a:lnTo>
                  <a:lnTo>
                    <a:pt x="0" y="140462"/>
                  </a:lnTo>
                  <a:lnTo>
                    <a:pt x="298" y="135070"/>
                  </a:lnTo>
                  <a:lnTo>
                    <a:pt x="597" y="129679"/>
                  </a:lnTo>
                  <a:lnTo>
                    <a:pt x="1199" y="124321"/>
                  </a:lnTo>
                  <a:lnTo>
                    <a:pt x="2106" y="118998"/>
                  </a:lnTo>
                  <a:lnTo>
                    <a:pt x="3012" y="113674"/>
                  </a:lnTo>
                  <a:lnTo>
                    <a:pt x="11089" y="87976"/>
                  </a:lnTo>
                  <a:lnTo>
                    <a:pt x="13168" y="82992"/>
                  </a:lnTo>
                  <a:lnTo>
                    <a:pt x="36960" y="47171"/>
                  </a:lnTo>
                  <a:lnTo>
                    <a:pt x="48467" y="35805"/>
                  </a:lnTo>
                  <a:lnTo>
                    <a:pt x="52518" y="32233"/>
                  </a:lnTo>
                  <a:lnTo>
                    <a:pt x="74951" y="17321"/>
                  </a:lnTo>
                  <a:lnTo>
                    <a:pt x="79700" y="14751"/>
                  </a:lnTo>
                  <a:lnTo>
                    <a:pt x="104910" y="5258"/>
                  </a:lnTo>
                  <a:lnTo>
                    <a:pt x="110115" y="3820"/>
                  </a:lnTo>
                  <a:lnTo>
                    <a:pt x="142208" y="0"/>
                  </a:lnTo>
                  <a:lnTo>
                    <a:pt x="147599" y="73"/>
                  </a:lnTo>
                  <a:lnTo>
                    <a:pt x="152986" y="452"/>
                  </a:lnTo>
                  <a:lnTo>
                    <a:pt x="158372" y="831"/>
                  </a:lnTo>
                  <a:lnTo>
                    <a:pt x="163720" y="1514"/>
                  </a:lnTo>
                  <a:lnTo>
                    <a:pt x="169030" y="2499"/>
                  </a:lnTo>
                  <a:lnTo>
                    <a:pt x="174339" y="3485"/>
                  </a:lnTo>
                  <a:lnTo>
                    <a:pt x="179576" y="4767"/>
                  </a:lnTo>
                  <a:lnTo>
                    <a:pt x="184739" y="6346"/>
                  </a:lnTo>
                  <a:lnTo>
                    <a:pt x="189903" y="7926"/>
                  </a:lnTo>
                  <a:lnTo>
                    <a:pt x="194962" y="9792"/>
                  </a:lnTo>
                  <a:lnTo>
                    <a:pt x="199914" y="11944"/>
                  </a:lnTo>
                  <a:lnTo>
                    <a:pt x="204866" y="14097"/>
                  </a:lnTo>
                  <a:lnTo>
                    <a:pt x="209681" y="16523"/>
                  </a:lnTo>
                  <a:lnTo>
                    <a:pt x="214358" y="19222"/>
                  </a:lnTo>
                </a:path>
                <a:path w="286384" h="286385">
                  <a:moveTo>
                    <a:pt x="100058" y="128735"/>
                  </a:moveTo>
                  <a:lnTo>
                    <a:pt x="142921" y="171598"/>
                  </a:lnTo>
                  <a:lnTo>
                    <a:pt x="285796" y="28723"/>
                  </a:lnTo>
                </a:path>
              </a:pathLst>
            </a:custGeom>
            <a:ln w="28575">
              <a:solidFill>
                <a:srgbClr val="4ADE8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6800850"/>
              <a:ext cx="114300" cy="1142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7258050"/>
              <a:ext cx="114300" cy="1142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9" y="7715250"/>
              <a:ext cx="114300" cy="1142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20800" y="6011343"/>
            <a:ext cx="5107940" cy="19011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0"/>
              </a:spcBef>
            </a:pPr>
            <a:r>
              <a:rPr lang="en-US" sz="3050" b="1" spc="-180" noProof="0" dirty="0">
                <a:solidFill>
                  <a:srgbClr val="FFFFFF"/>
                </a:solidFill>
                <a:latin typeface="Arial"/>
                <a:cs typeface="Arial"/>
              </a:rPr>
              <a:t>Reproducibility</a:t>
            </a:r>
            <a:r>
              <a:rPr lang="en-US" sz="3050" b="1" spc="-10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050" b="1" spc="-85" noProof="0" dirty="0">
                <a:solidFill>
                  <a:srgbClr val="FFFFFF"/>
                </a:solidFill>
                <a:latin typeface="Arial"/>
                <a:cs typeface="Arial"/>
              </a:rPr>
              <a:t>Commitment</a:t>
            </a:r>
            <a:endParaRPr lang="en-US" sz="3050" noProof="0" dirty="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315"/>
              </a:spcBef>
            </a:pPr>
            <a:r>
              <a:rPr lang="en-US" sz="2000" spc="-4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</a:t>
            </a:r>
            <a:r>
              <a:rPr lang="en-US" sz="2000" spc="-8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transparency</a:t>
            </a:r>
            <a:r>
              <a:rPr lang="en-US" sz="2000" spc="-8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lang="en-US" sz="2000" spc="-8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lang="en-US" sz="2000" spc="-8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7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 </a:t>
            </a:r>
            <a:r>
              <a:rPr lang="en-US" sz="200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lang="en-US" sz="20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documentation</a:t>
            </a:r>
            <a:r>
              <a:rPr lang="en-US" sz="20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lang="en-US" sz="20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lang="en-US" sz="2000" spc="-4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components </a:t>
            </a:r>
            <a:r>
              <a:rPr lang="en-US" sz="2000" spc="-3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Publicly</a:t>
            </a:r>
            <a:r>
              <a:rPr lang="en-US" sz="2000" spc="-7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accessible</a:t>
            </a:r>
            <a:r>
              <a:rPr lang="en-US" sz="2000" spc="-7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artifacts</a:t>
            </a:r>
            <a:r>
              <a:rPr lang="en-US" sz="2000" spc="-6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lang="en-US" sz="2000" spc="-7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foster</a:t>
            </a:r>
            <a:r>
              <a:rPr lang="en-US" sz="2000" spc="-6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extension</a:t>
            </a:r>
            <a:endParaRPr lang="en-US" sz="2000" noProof="0" dirty="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162276" y="5715012"/>
            <a:ext cx="8537575" cy="3697604"/>
            <a:chOff x="9162276" y="5715012"/>
            <a:chExt cx="8537575" cy="3697604"/>
          </a:xfrm>
        </p:grpSpPr>
        <p:sp>
          <p:nvSpPr>
            <p:cNvPr id="25" name="object 25"/>
            <p:cNvSpPr/>
            <p:nvPr/>
          </p:nvSpPr>
          <p:spPr>
            <a:xfrm>
              <a:off x="9162276" y="5715012"/>
              <a:ext cx="8537575" cy="3697604"/>
            </a:xfrm>
            <a:custGeom>
              <a:avLst/>
              <a:gdLst/>
              <a:ahLst/>
              <a:cxnLst/>
              <a:rect l="l" t="t" r="r" b="b"/>
              <a:pathLst>
                <a:path w="8537575" h="3697604">
                  <a:moveTo>
                    <a:pt x="8537448" y="0"/>
                  </a:moveTo>
                  <a:lnTo>
                    <a:pt x="8354187" y="0"/>
                  </a:lnTo>
                  <a:lnTo>
                    <a:pt x="8354187" y="228600"/>
                  </a:lnTo>
                  <a:lnTo>
                    <a:pt x="8354187" y="3276600"/>
                  </a:lnTo>
                  <a:lnTo>
                    <a:pt x="8348078" y="3318002"/>
                  </a:lnTo>
                  <a:lnTo>
                    <a:pt x="8330133" y="3355987"/>
                  </a:lnTo>
                  <a:lnTo>
                    <a:pt x="8301914" y="3387090"/>
                  </a:lnTo>
                  <a:lnTo>
                    <a:pt x="8265998" y="3408591"/>
                  </a:lnTo>
                  <a:lnTo>
                    <a:pt x="8225396" y="3418789"/>
                  </a:lnTo>
                  <a:lnTo>
                    <a:pt x="8211312" y="3419475"/>
                  </a:lnTo>
                  <a:lnTo>
                    <a:pt x="324612" y="3419475"/>
                  </a:lnTo>
                  <a:lnTo>
                    <a:pt x="283210" y="3413353"/>
                  </a:lnTo>
                  <a:lnTo>
                    <a:pt x="245224" y="3395408"/>
                  </a:lnTo>
                  <a:lnTo>
                    <a:pt x="214122" y="3367189"/>
                  </a:lnTo>
                  <a:lnTo>
                    <a:pt x="192620" y="3331273"/>
                  </a:lnTo>
                  <a:lnTo>
                    <a:pt x="182422" y="3290671"/>
                  </a:lnTo>
                  <a:lnTo>
                    <a:pt x="181737" y="3276600"/>
                  </a:lnTo>
                  <a:lnTo>
                    <a:pt x="181737" y="228600"/>
                  </a:lnTo>
                  <a:lnTo>
                    <a:pt x="187858" y="187185"/>
                  </a:lnTo>
                  <a:lnTo>
                    <a:pt x="205803" y="149199"/>
                  </a:lnTo>
                  <a:lnTo>
                    <a:pt x="234022" y="118097"/>
                  </a:lnTo>
                  <a:lnTo>
                    <a:pt x="269938" y="96596"/>
                  </a:lnTo>
                  <a:lnTo>
                    <a:pt x="310540" y="86398"/>
                  </a:lnTo>
                  <a:lnTo>
                    <a:pt x="324612" y="85725"/>
                  </a:lnTo>
                  <a:lnTo>
                    <a:pt x="8211312" y="85725"/>
                  </a:lnTo>
                  <a:lnTo>
                    <a:pt x="8252727" y="91833"/>
                  </a:lnTo>
                  <a:lnTo>
                    <a:pt x="8290712" y="109778"/>
                  </a:lnTo>
                  <a:lnTo>
                    <a:pt x="8321815" y="137998"/>
                  </a:lnTo>
                  <a:lnTo>
                    <a:pt x="8343316" y="173913"/>
                  </a:lnTo>
                  <a:lnTo>
                    <a:pt x="8353514" y="214515"/>
                  </a:lnTo>
                  <a:lnTo>
                    <a:pt x="8354187" y="228600"/>
                  </a:lnTo>
                  <a:lnTo>
                    <a:pt x="8354187" y="0"/>
                  </a:lnTo>
                  <a:lnTo>
                    <a:pt x="0" y="0"/>
                  </a:lnTo>
                  <a:lnTo>
                    <a:pt x="0" y="3697224"/>
                  </a:lnTo>
                  <a:lnTo>
                    <a:pt x="8537448" y="3697224"/>
                  </a:lnTo>
                  <a:lnTo>
                    <a:pt x="8537448" y="3419475"/>
                  </a:lnTo>
                  <a:lnTo>
                    <a:pt x="8537448" y="85725"/>
                  </a:lnTo>
                  <a:lnTo>
                    <a:pt x="85374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334500" y="5791199"/>
              <a:ext cx="8191500" cy="3352800"/>
            </a:xfrm>
            <a:custGeom>
              <a:avLst/>
              <a:gdLst/>
              <a:ahLst/>
              <a:cxnLst/>
              <a:rect l="l" t="t" r="r" b="b"/>
              <a:pathLst>
                <a:path w="8191500" h="3352800">
                  <a:moveTo>
                    <a:pt x="8039100" y="3352800"/>
                  </a:moveTo>
                  <a:lnTo>
                    <a:pt x="152400" y="3352800"/>
                  </a:lnTo>
                  <a:lnTo>
                    <a:pt x="144912" y="3352616"/>
                  </a:lnTo>
                  <a:lnTo>
                    <a:pt x="101065" y="3343894"/>
                  </a:lnTo>
                  <a:lnTo>
                    <a:pt x="61606" y="3322803"/>
                  </a:lnTo>
                  <a:lnTo>
                    <a:pt x="29994" y="3291191"/>
                  </a:lnTo>
                  <a:lnTo>
                    <a:pt x="8903" y="3251732"/>
                  </a:lnTo>
                  <a:lnTo>
                    <a:pt x="182" y="3207886"/>
                  </a:lnTo>
                  <a:lnTo>
                    <a:pt x="0" y="3200400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1"/>
                  </a:lnTo>
                  <a:lnTo>
                    <a:pt x="55716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6" y="25684"/>
                  </a:lnTo>
                  <a:lnTo>
                    <a:pt x="8156906" y="55716"/>
                  </a:lnTo>
                  <a:lnTo>
                    <a:pt x="8179895" y="94078"/>
                  </a:lnTo>
                  <a:lnTo>
                    <a:pt x="8190766" y="137461"/>
                  </a:lnTo>
                  <a:lnTo>
                    <a:pt x="8191500" y="152400"/>
                  </a:lnTo>
                  <a:lnTo>
                    <a:pt x="8191500" y="3200400"/>
                  </a:lnTo>
                  <a:lnTo>
                    <a:pt x="8184936" y="3244638"/>
                  </a:lnTo>
                  <a:lnTo>
                    <a:pt x="8165812" y="3285068"/>
                  </a:lnTo>
                  <a:lnTo>
                    <a:pt x="8135781" y="3318207"/>
                  </a:lnTo>
                  <a:lnTo>
                    <a:pt x="8097419" y="3341198"/>
                  </a:lnTo>
                  <a:lnTo>
                    <a:pt x="8054037" y="3352067"/>
                  </a:lnTo>
                  <a:lnTo>
                    <a:pt x="8039100" y="335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121900" y="6011343"/>
            <a:ext cx="2948940" cy="488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3050" b="1" spc="-195" noProof="0" dirty="0">
                <a:solidFill>
                  <a:srgbClr val="0E1729"/>
                </a:solidFill>
                <a:latin typeface="Arial"/>
                <a:cs typeface="Arial"/>
              </a:rPr>
              <a:t>QR Code</a:t>
            </a:r>
            <a:endParaRPr lang="en-US" sz="3050" noProof="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40" noProof="0" dirty="0"/>
              <a:t>Query</a:t>
            </a:r>
            <a:r>
              <a:rPr lang="en-US" sz="1350" spc="-40" noProof="0" dirty="0">
                <a:latin typeface="Verdana"/>
                <a:cs typeface="Verdana"/>
              </a:rPr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</a:t>
            </a:r>
            <a:r>
              <a:rPr lang="en-US" spc="-15" noProof="0" dirty="0"/>
              <a:t>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15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>
              <a:latin typeface="Verdana"/>
              <a:cs typeface="Verdana"/>
            </a:endParaRPr>
          </a:p>
        </p:txBody>
      </p:sp>
      <p:pic>
        <p:nvPicPr>
          <p:cNvPr id="29" name="Picture 2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FD52087-71C9-1AB3-8D99-80C0E080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6134100"/>
            <a:ext cx="28194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48734" y="267304"/>
            <a:ext cx="6790690" cy="12287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lang="en-US" sz="4950" spc="-210" noProof="0" dirty="0"/>
              <a:t>Summary</a:t>
            </a:r>
            <a:r>
              <a:rPr lang="en-US" sz="4950" spc="-300" noProof="0" dirty="0"/>
              <a:t> </a:t>
            </a:r>
            <a:r>
              <a:rPr lang="en-US" sz="4900" spc="-335" noProof="0" dirty="0">
                <a:latin typeface="Century Gothic"/>
                <a:cs typeface="Century Gothic"/>
              </a:rPr>
              <a:t>&amp;</a:t>
            </a:r>
            <a:r>
              <a:rPr lang="en-US" sz="4900" spc="-295" noProof="0" dirty="0">
                <a:latin typeface="Century Gothic"/>
                <a:cs typeface="Century Gothic"/>
              </a:rPr>
              <a:t> </a:t>
            </a:r>
            <a:r>
              <a:rPr lang="en-US" sz="4950" spc="-225" noProof="0" dirty="0"/>
              <a:t>Future</a:t>
            </a:r>
            <a:r>
              <a:rPr lang="en-US" sz="4950" spc="-300" noProof="0" dirty="0"/>
              <a:t> </a:t>
            </a:r>
            <a:r>
              <a:rPr lang="en-US" sz="4950" spc="-90" noProof="0" dirty="0"/>
              <a:t>Work</a:t>
            </a:r>
            <a:endParaRPr lang="en-US" sz="4950" noProof="0" dirty="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lang="en-US" sz="2500" b="0" spc="-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Enabling</a:t>
            </a:r>
            <a:r>
              <a:rPr lang="en-US" sz="2500" b="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Practical</a:t>
            </a:r>
            <a:r>
              <a:rPr lang="en-US" sz="2500" b="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AI</a:t>
            </a:r>
            <a:r>
              <a:rPr lang="en-US" sz="2500" b="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Deployment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8263" y="1789176"/>
            <a:ext cx="8537575" cy="6507480"/>
            <a:chOff x="588263" y="1789176"/>
            <a:chExt cx="8537575" cy="6507480"/>
          </a:xfrm>
        </p:grpSpPr>
        <p:sp>
          <p:nvSpPr>
            <p:cNvPr id="4" name="object 4"/>
            <p:cNvSpPr/>
            <p:nvPr/>
          </p:nvSpPr>
          <p:spPr>
            <a:xfrm>
              <a:off x="588251" y="1789188"/>
              <a:ext cx="8537575" cy="6507480"/>
            </a:xfrm>
            <a:custGeom>
              <a:avLst/>
              <a:gdLst/>
              <a:ahLst/>
              <a:cxnLst/>
              <a:rect l="l" t="t" r="r" b="b"/>
              <a:pathLst>
                <a:path w="8537575" h="6507480">
                  <a:moveTo>
                    <a:pt x="8537448" y="0"/>
                  </a:moveTo>
                  <a:lnTo>
                    <a:pt x="8355711" y="0"/>
                  </a:lnTo>
                  <a:lnTo>
                    <a:pt x="8355711" y="230124"/>
                  </a:lnTo>
                  <a:lnTo>
                    <a:pt x="8355711" y="6087999"/>
                  </a:lnTo>
                  <a:lnTo>
                    <a:pt x="8349602" y="6129401"/>
                  </a:lnTo>
                  <a:lnTo>
                    <a:pt x="8331657" y="6167386"/>
                  </a:lnTo>
                  <a:lnTo>
                    <a:pt x="8303438" y="6198489"/>
                  </a:lnTo>
                  <a:lnTo>
                    <a:pt x="8267522" y="6219990"/>
                  </a:lnTo>
                  <a:lnTo>
                    <a:pt x="8226920" y="6230188"/>
                  </a:lnTo>
                  <a:lnTo>
                    <a:pt x="8212836" y="6230874"/>
                  </a:lnTo>
                  <a:lnTo>
                    <a:pt x="326136" y="6230874"/>
                  </a:lnTo>
                  <a:lnTo>
                    <a:pt x="284734" y="6224752"/>
                  </a:lnTo>
                  <a:lnTo>
                    <a:pt x="246748" y="6206807"/>
                  </a:lnTo>
                  <a:lnTo>
                    <a:pt x="215646" y="6178588"/>
                  </a:lnTo>
                  <a:lnTo>
                    <a:pt x="194144" y="6142672"/>
                  </a:lnTo>
                  <a:lnTo>
                    <a:pt x="183946" y="6102070"/>
                  </a:lnTo>
                  <a:lnTo>
                    <a:pt x="183261" y="6087999"/>
                  </a:lnTo>
                  <a:lnTo>
                    <a:pt x="183261" y="230124"/>
                  </a:lnTo>
                  <a:lnTo>
                    <a:pt x="189382" y="188709"/>
                  </a:lnTo>
                  <a:lnTo>
                    <a:pt x="207327" y="150723"/>
                  </a:lnTo>
                  <a:lnTo>
                    <a:pt x="235546" y="119621"/>
                  </a:lnTo>
                  <a:lnTo>
                    <a:pt x="271462" y="98120"/>
                  </a:lnTo>
                  <a:lnTo>
                    <a:pt x="312064" y="87922"/>
                  </a:lnTo>
                  <a:lnTo>
                    <a:pt x="326136" y="87249"/>
                  </a:lnTo>
                  <a:lnTo>
                    <a:pt x="8212836" y="87249"/>
                  </a:lnTo>
                  <a:lnTo>
                    <a:pt x="8254251" y="93357"/>
                  </a:lnTo>
                  <a:lnTo>
                    <a:pt x="8292236" y="111302"/>
                  </a:lnTo>
                  <a:lnTo>
                    <a:pt x="8323339" y="139522"/>
                  </a:lnTo>
                  <a:lnTo>
                    <a:pt x="8344840" y="175437"/>
                  </a:lnTo>
                  <a:lnTo>
                    <a:pt x="8355038" y="216039"/>
                  </a:lnTo>
                  <a:lnTo>
                    <a:pt x="8355711" y="230124"/>
                  </a:lnTo>
                  <a:lnTo>
                    <a:pt x="8355711" y="0"/>
                  </a:lnTo>
                  <a:lnTo>
                    <a:pt x="0" y="0"/>
                  </a:lnTo>
                  <a:lnTo>
                    <a:pt x="0" y="6507480"/>
                  </a:lnTo>
                  <a:lnTo>
                    <a:pt x="8537448" y="6507480"/>
                  </a:lnTo>
                  <a:lnTo>
                    <a:pt x="8537448" y="6230874"/>
                  </a:lnTo>
                  <a:lnTo>
                    <a:pt x="8537448" y="87249"/>
                  </a:lnTo>
                  <a:lnTo>
                    <a:pt x="85374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0" y="1866900"/>
              <a:ext cx="8191500" cy="6162675"/>
            </a:xfrm>
            <a:custGeom>
              <a:avLst/>
              <a:gdLst/>
              <a:ahLst/>
              <a:cxnLst/>
              <a:rect l="l" t="t" r="r" b="b"/>
              <a:pathLst>
                <a:path w="8191500" h="6162675">
                  <a:moveTo>
                    <a:pt x="8039100" y="6162675"/>
                  </a:moveTo>
                  <a:lnTo>
                    <a:pt x="152400" y="6162675"/>
                  </a:lnTo>
                  <a:lnTo>
                    <a:pt x="144912" y="6162491"/>
                  </a:lnTo>
                  <a:lnTo>
                    <a:pt x="101066" y="6153769"/>
                  </a:lnTo>
                  <a:lnTo>
                    <a:pt x="61607" y="6132678"/>
                  </a:lnTo>
                  <a:lnTo>
                    <a:pt x="29995" y="6101066"/>
                  </a:lnTo>
                  <a:lnTo>
                    <a:pt x="8904" y="6061608"/>
                  </a:lnTo>
                  <a:lnTo>
                    <a:pt x="182" y="6017761"/>
                  </a:lnTo>
                  <a:lnTo>
                    <a:pt x="0" y="6010275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0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8" y="25683"/>
                  </a:lnTo>
                  <a:lnTo>
                    <a:pt x="8156907" y="55717"/>
                  </a:lnTo>
                  <a:lnTo>
                    <a:pt x="8179898" y="94078"/>
                  </a:lnTo>
                  <a:lnTo>
                    <a:pt x="8190767" y="137461"/>
                  </a:lnTo>
                  <a:lnTo>
                    <a:pt x="8191500" y="152400"/>
                  </a:lnTo>
                  <a:lnTo>
                    <a:pt x="8191500" y="6010275"/>
                  </a:lnTo>
                  <a:lnTo>
                    <a:pt x="8184938" y="6054514"/>
                  </a:lnTo>
                  <a:lnTo>
                    <a:pt x="8165815" y="6094943"/>
                  </a:lnTo>
                  <a:lnTo>
                    <a:pt x="8135781" y="6128082"/>
                  </a:lnTo>
                  <a:lnTo>
                    <a:pt x="8097420" y="6151073"/>
                  </a:lnTo>
                  <a:lnTo>
                    <a:pt x="8054037" y="6161942"/>
                  </a:lnTo>
                  <a:lnTo>
                    <a:pt x="8039100" y="6162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6175" y="2187575"/>
              <a:ext cx="222249" cy="3500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66800" y="2781299"/>
              <a:ext cx="38100" cy="3009900"/>
            </a:xfrm>
            <a:custGeom>
              <a:avLst/>
              <a:gdLst/>
              <a:ahLst/>
              <a:cxnLst/>
              <a:rect l="l" t="t" r="r" b="b"/>
              <a:pathLst>
                <a:path w="38100" h="3009900">
                  <a:moveTo>
                    <a:pt x="38100" y="2400300"/>
                  </a:moveTo>
                  <a:lnTo>
                    <a:pt x="0" y="2400300"/>
                  </a:lnTo>
                  <a:lnTo>
                    <a:pt x="0" y="3009900"/>
                  </a:lnTo>
                  <a:lnTo>
                    <a:pt x="38100" y="3009900"/>
                  </a:lnTo>
                  <a:lnTo>
                    <a:pt x="38100" y="2400300"/>
                  </a:lnTo>
                  <a:close/>
                </a:path>
                <a:path w="38100" h="3009900">
                  <a:moveTo>
                    <a:pt x="38100" y="1600200"/>
                  </a:moveTo>
                  <a:lnTo>
                    <a:pt x="0" y="1600200"/>
                  </a:lnTo>
                  <a:lnTo>
                    <a:pt x="0" y="2209800"/>
                  </a:lnTo>
                  <a:lnTo>
                    <a:pt x="38100" y="2209800"/>
                  </a:lnTo>
                  <a:lnTo>
                    <a:pt x="38100" y="1600200"/>
                  </a:lnTo>
                  <a:close/>
                </a:path>
                <a:path w="38100" h="3009900">
                  <a:moveTo>
                    <a:pt x="38100" y="800100"/>
                  </a:moveTo>
                  <a:lnTo>
                    <a:pt x="0" y="800100"/>
                  </a:lnTo>
                  <a:lnTo>
                    <a:pt x="0" y="1409700"/>
                  </a:lnTo>
                  <a:lnTo>
                    <a:pt x="38100" y="1409700"/>
                  </a:lnTo>
                  <a:lnTo>
                    <a:pt x="38100" y="800100"/>
                  </a:lnTo>
                  <a:close/>
                </a:path>
                <a:path w="38100" h="3009900">
                  <a:moveTo>
                    <a:pt x="381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8100" y="6096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13B8A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82700" y="1820627"/>
            <a:ext cx="5834380" cy="1558925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2190"/>
              </a:spcBef>
            </a:pPr>
            <a:r>
              <a:rPr lang="en-US" sz="3050" b="1" spc="-235" noProof="0" dirty="0">
                <a:solidFill>
                  <a:srgbClr val="0E1729"/>
                </a:solidFill>
                <a:latin typeface="Arial"/>
                <a:cs typeface="Arial"/>
              </a:rPr>
              <a:t>Key</a:t>
            </a:r>
            <a:r>
              <a:rPr lang="en-US" sz="3050" b="1" spc="-15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3050" b="1" spc="-100" noProof="0" dirty="0">
                <a:solidFill>
                  <a:srgbClr val="0E1729"/>
                </a:solidFill>
                <a:latin typeface="Arial"/>
                <a:cs typeface="Arial"/>
              </a:rPr>
              <a:t>Contributions</a:t>
            </a:r>
            <a:endParaRPr lang="en-US" sz="30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Adaptive</a:t>
            </a:r>
            <a:r>
              <a:rPr lang="en-US" sz="2000" b="1" spc="-4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Query</a:t>
            </a:r>
            <a:r>
              <a:rPr lang="en-US" sz="2050" b="1" spc="-114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Intelligent</a:t>
            </a:r>
            <a:r>
              <a:rPr lang="en-US" sz="165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per-query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selection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9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DA,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95" noProof="0" dirty="0" err="1">
                <a:solidFill>
                  <a:srgbClr val="465469"/>
                </a:solidFill>
                <a:latin typeface="Microsoft Sans Serif"/>
                <a:cs typeface="Microsoft Sans Serif"/>
              </a:rPr>
              <a:t>CoT</a:t>
            </a:r>
            <a:r>
              <a:rPr lang="en-US" sz="1650" spc="-9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,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and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RAG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paths.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2700" y="3471700"/>
            <a:ext cx="6663055" cy="70802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2000" b="1" spc="-110" noProof="0" dirty="0">
                <a:solidFill>
                  <a:srgbClr val="0E1729"/>
                </a:solidFill>
                <a:latin typeface="Arial"/>
                <a:cs typeface="Arial"/>
              </a:rPr>
              <a:t>Learning</a:t>
            </a:r>
            <a:r>
              <a:rPr lang="en-US" sz="2050" b="1" spc="-11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000" b="1" spc="-110" noProof="0" dirty="0">
                <a:solidFill>
                  <a:srgbClr val="0E1729"/>
                </a:solidFill>
                <a:latin typeface="Arial"/>
                <a:cs typeface="Arial"/>
              </a:rPr>
              <a:t>to</a:t>
            </a:r>
            <a:r>
              <a:rPr lang="en-US" sz="2050" b="1" spc="-11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000" b="1" spc="-135" noProof="0" dirty="0">
                <a:solidFill>
                  <a:srgbClr val="0E1729"/>
                </a:solidFill>
                <a:latin typeface="Arial"/>
                <a:cs typeface="Arial"/>
              </a:rPr>
              <a:t>Route</a:t>
            </a:r>
            <a:r>
              <a:rPr lang="en-US" sz="2000" b="1" spc="-2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Strategy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Iterative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prompt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refinement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from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heuristics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profile-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based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classification.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4278525"/>
            <a:ext cx="6826884" cy="70167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Performance</a:t>
            </a:r>
            <a:r>
              <a:rPr lang="en-US" sz="2000" b="1" spc="-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20" noProof="0" dirty="0">
                <a:solidFill>
                  <a:srgbClr val="0E1729"/>
                </a:solidFill>
                <a:latin typeface="Arial"/>
                <a:cs typeface="Arial"/>
              </a:rPr>
              <a:t>Achievements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Achieved</a:t>
            </a:r>
            <a:r>
              <a:rPr lang="en-US" sz="165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85%+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under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50%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consumption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baseline.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2700" y="5078625"/>
            <a:ext cx="5099685" cy="70167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2000" b="1" spc="-110" noProof="0" dirty="0">
                <a:solidFill>
                  <a:srgbClr val="0E1729"/>
                </a:solidFill>
                <a:latin typeface="Arial"/>
                <a:cs typeface="Arial"/>
              </a:rPr>
              <a:t>Community</a:t>
            </a:r>
            <a:r>
              <a:rPr lang="en-US" sz="2000" b="1" spc="-9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Artifacts</a:t>
            </a:r>
            <a:endParaRPr lang="en-US" sz="20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165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Full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reproducibility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package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templates</a:t>
            </a:r>
            <a:r>
              <a:rPr lang="en-US" sz="165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analysis.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62288" y="1789176"/>
            <a:ext cx="8537575" cy="4297680"/>
            <a:chOff x="9162288" y="1789176"/>
            <a:chExt cx="8537575" cy="4297680"/>
          </a:xfrm>
        </p:grpSpPr>
        <p:sp>
          <p:nvSpPr>
            <p:cNvPr id="13" name="object 13"/>
            <p:cNvSpPr/>
            <p:nvPr/>
          </p:nvSpPr>
          <p:spPr>
            <a:xfrm>
              <a:off x="9162276" y="1789188"/>
              <a:ext cx="8537575" cy="4297680"/>
            </a:xfrm>
            <a:custGeom>
              <a:avLst/>
              <a:gdLst/>
              <a:ahLst/>
              <a:cxnLst/>
              <a:rect l="l" t="t" r="r" b="b"/>
              <a:pathLst>
                <a:path w="8537575" h="4297680">
                  <a:moveTo>
                    <a:pt x="8537448" y="0"/>
                  </a:moveTo>
                  <a:lnTo>
                    <a:pt x="8354187" y="0"/>
                  </a:lnTo>
                  <a:lnTo>
                    <a:pt x="8354187" y="230124"/>
                  </a:lnTo>
                  <a:lnTo>
                    <a:pt x="8354187" y="3878199"/>
                  </a:lnTo>
                  <a:lnTo>
                    <a:pt x="8348078" y="3919601"/>
                  </a:lnTo>
                  <a:lnTo>
                    <a:pt x="8330133" y="3957586"/>
                  </a:lnTo>
                  <a:lnTo>
                    <a:pt x="8301914" y="3988689"/>
                  </a:lnTo>
                  <a:lnTo>
                    <a:pt x="8265998" y="4010190"/>
                  </a:lnTo>
                  <a:lnTo>
                    <a:pt x="8225396" y="4020388"/>
                  </a:lnTo>
                  <a:lnTo>
                    <a:pt x="8211312" y="4021074"/>
                  </a:lnTo>
                  <a:lnTo>
                    <a:pt x="324612" y="4021074"/>
                  </a:lnTo>
                  <a:lnTo>
                    <a:pt x="283210" y="4014952"/>
                  </a:lnTo>
                  <a:lnTo>
                    <a:pt x="245224" y="3997007"/>
                  </a:lnTo>
                  <a:lnTo>
                    <a:pt x="214122" y="3968788"/>
                  </a:lnTo>
                  <a:lnTo>
                    <a:pt x="192620" y="3932872"/>
                  </a:lnTo>
                  <a:lnTo>
                    <a:pt x="182422" y="3892270"/>
                  </a:lnTo>
                  <a:lnTo>
                    <a:pt x="181737" y="3878199"/>
                  </a:lnTo>
                  <a:lnTo>
                    <a:pt x="181737" y="230124"/>
                  </a:lnTo>
                  <a:lnTo>
                    <a:pt x="187858" y="188709"/>
                  </a:lnTo>
                  <a:lnTo>
                    <a:pt x="205803" y="150723"/>
                  </a:lnTo>
                  <a:lnTo>
                    <a:pt x="234022" y="119621"/>
                  </a:lnTo>
                  <a:lnTo>
                    <a:pt x="269938" y="98120"/>
                  </a:lnTo>
                  <a:lnTo>
                    <a:pt x="310540" y="87922"/>
                  </a:lnTo>
                  <a:lnTo>
                    <a:pt x="324612" y="87249"/>
                  </a:lnTo>
                  <a:lnTo>
                    <a:pt x="8211312" y="87249"/>
                  </a:lnTo>
                  <a:lnTo>
                    <a:pt x="8252727" y="93357"/>
                  </a:lnTo>
                  <a:lnTo>
                    <a:pt x="8290712" y="111302"/>
                  </a:lnTo>
                  <a:lnTo>
                    <a:pt x="8321815" y="139522"/>
                  </a:lnTo>
                  <a:lnTo>
                    <a:pt x="8343316" y="175437"/>
                  </a:lnTo>
                  <a:lnTo>
                    <a:pt x="8353514" y="216039"/>
                  </a:lnTo>
                  <a:lnTo>
                    <a:pt x="8354187" y="230124"/>
                  </a:lnTo>
                  <a:lnTo>
                    <a:pt x="8354187" y="0"/>
                  </a:lnTo>
                  <a:lnTo>
                    <a:pt x="0" y="0"/>
                  </a:lnTo>
                  <a:lnTo>
                    <a:pt x="0" y="4297680"/>
                  </a:lnTo>
                  <a:lnTo>
                    <a:pt x="8537448" y="4297680"/>
                  </a:lnTo>
                  <a:lnTo>
                    <a:pt x="8537448" y="4021074"/>
                  </a:lnTo>
                  <a:lnTo>
                    <a:pt x="8537448" y="87249"/>
                  </a:lnTo>
                  <a:lnTo>
                    <a:pt x="8537448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334500" y="1866900"/>
              <a:ext cx="8191500" cy="3952875"/>
            </a:xfrm>
            <a:custGeom>
              <a:avLst/>
              <a:gdLst/>
              <a:ahLst/>
              <a:cxnLst/>
              <a:rect l="l" t="t" r="r" b="b"/>
              <a:pathLst>
                <a:path w="8191500" h="3952875">
                  <a:moveTo>
                    <a:pt x="8039100" y="3952875"/>
                  </a:moveTo>
                  <a:lnTo>
                    <a:pt x="152400" y="3952875"/>
                  </a:lnTo>
                  <a:lnTo>
                    <a:pt x="144912" y="3952691"/>
                  </a:lnTo>
                  <a:lnTo>
                    <a:pt x="101065" y="3943969"/>
                  </a:lnTo>
                  <a:lnTo>
                    <a:pt x="61606" y="3922878"/>
                  </a:lnTo>
                  <a:lnTo>
                    <a:pt x="29994" y="3891266"/>
                  </a:lnTo>
                  <a:lnTo>
                    <a:pt x="8903" y="3851808"/>
                  </a:lnTo>
                  <a:lnTo>
                    <a:pt x="182" y="3807962"/>
                  </a:lnTo>
                  <a:lnTo>
                    <a:pt x="0" y="3800475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0"/>
                  </a:lnTo>
                  <a:lnTo>
                    <a:pt x="55716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60"/>
                  </a:lnTo>
                  <a:lnTo>
                    <a:pt x="8123766" y="25683"/>
                  </a:lnTo>
                  <a:lnTo>
                    <a:pt x="8156906" y="55717"/>
                  </a:lnTo>
                  <a:lnTo>
                    <a:pt x="8179895" y="94078"/>
                  </a:lnTo>
                  <a:lnTo>
                    <a:pt x="8190766" y="137461"/>
                  </a:lnTo>
                  <a:lnTo>
                    <a:pt x="8191500" y="152400"/>
                  </a:lnTo>
                  <a:lnTo>
                    <a:pt x="8191500" y="3800475"/>
                  </a:lnTo>
                  <a:lnTo>
                    <a:pt x="8184936" y="3844714"/>
                  </a:lnTo>
                  <a:lnTo>
                    <a:pt x="8165812" y="3885143"/>
                  </a:lnTo>
                  <a:lnTo>
                    <a:pt x="8135781" y="3918282"/>
                  </a:lnTo>
                  <a:lnTo>
                    <a:pt x="8097419" y="3941273"/>
                  </a:lnTo>
                  <a:lnTo>
                    <a:pt x="8054037" y="3952142"/>
                  </a:lnTo>
                  <a:lnTo>
                    <a:pt x="8039100" y="3952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639300" y="2743199"/>
              <a:ext cx="7581900" cy="2400300"/>
            </a:xfrm>
            <a:custGeom>
              <a:avLst/>
              <a:gdLst/>
              <a:ahLst/>
              <a:cxnLst/>
              <a:rect l="l" t="t" r="r" b="b"/>
              <a:pathLst>
                <a:path w="7581900" h="2400300">
                  <a:moveTo>
                    <a:pt x="7581900" y="1747608"/>
                  </a:moveTo>
                  <a:lnTo>
                    <a:pt x="7566266" y="1706105"/>
                  </a:lnTo>
                  <a:lnTo>
                    <a:pt x="7530236" y="1680286"/>
                  </a:lnTo>
                  <a:lnTo>
                    <a:pt x="7510691" y="1676400"/>
                  </a:lnTo>
                  <a:lnTo>
                    <a:pt x="71196" y="1676400"/>
                  </a:lnTo>
                  <a:lnTo>
                    <a:pt x="29692" y="1692021"/>
                  </a:lnTo>
                  <a:lnTo>
                    <a:pt x="3873" y="1728063"/>
                  </a:lnTo>
                  <a:lnTo>
                    <a:pt x="0" y="1747608"/>
                  </a:lnTo>
                  <a:lnTo>
                    <a:pt x="0" y="2324100"/>
                  </a:lnTo>
                  <a:lnTo>
                    <a:pt x="0" y="2329103"/>
                  </a:lnTo>
                  <a:lnTo>
                    <a:pt x="15608" y="2370594"/>
                  </a:lnTo>
                  <a:lnTo>
                    <a:pt x="51650" y="2396413"/>
                  </a:lnTo>
                  <a:lnTo>
                    <a:pt x="71196" y="2400300"/>
                  </a:lnTo>
                  <a:lnTo>
                    <a:pt x="7510691" y="2400300"/>
                  </a:lnTo>
                  <a:lnTo>
                    <a:pt x="7552195" y="2384679"/>
                  </a:lnTo>
                  <a:lnTo>
                    <a:pt x="7578001" y="2348649"/>
                  </a:lnTo>
                  <a:lnTo>
                    <a:pt x="7581900" y="2329103"/>
                  </a:lnTo>
                  <a:lnTo>
                    <a:pt x="7581900" y="1747608"/>
                  </a:lnTo>
                  <a:close/>
                </a:path>
                <a:path w="7581900" h="2400300">
                  <a:moveTo>
                    <a:pt x="7581900" y="909408"/>
                  </a:moveTo>
                  <a:lnTo>
                    <a:pt x="7566266" y="867905"/>
                  </a:lnTo>
                  <a:lnTo>
                    <a:pt x="7530236" y="842086"/>
                  </a:lnTo>
                  <a:lnTo>
                    <a:pt x="7510691" y="838200"/>
                  </a:lnTo>
                  <a:lnTo>
                    <a:pt x="71196" y="838200"/>
                  </a:lnTo>
                  <a:lnTo>
                    <a:pt x="29692" y="853833"/>
                  </a:lnTo>
                  <a:lnTo>
                    <a:pt x="3873" y="889863"/>
                  </a:lnTo>
                  <a:lnTo>
                    <a:pt x="0" y="909408"/>
                  </a:lnTo>
                  <a:lnTo>
                    <a:pt x="0" y="1485900"/>
                  </a:lnTo>
                  <a:lnTo>
                    <a:pt x="0" y="1490903"/>
                  </a:lnTo>
                  <a:lnTo>
                    <a:pt x="15608" y="1532394"/>
                  </a:lnTo>
                  <a:lnTo>
                    <a:pt x="51650" y="1558226"/>
                  </a:lnTo>
                  <a:lnTo>
                    <a:pt x="71196" y="1562100"/>
                  </a:lnTo>
                  <a:lnTo>
                    <a:pt x="7510691" y="1562100"/>
                  </a:lnTo>
                  <a:lnTo>
                    <a:pt x="7552195" y="1546479"/>
                  </a:lnTo>
                  <a:lnTo>
                    <a:pt x="7578001" y="1510449"/>
                  </a:lnTo>
                  <a:lnTo>
                    <a:pt x="7581900" y="1490903"/>
                  </a:lnTo>
                  <a:lnTo>
                    <a:pt x="7581900" y="909408"/>
                  </a:lnTo>
                  <a:close/>
                </a:path>
                <a:path w="7581900" h="2400300">
                  <a:moveTo>
                    <a:pt x="7581900" y="71208"/>
                  </a:moveTo>
                  <a:lnTo>
                    <a:pt x="7566266" y="29705"/>
                  </a:lnTo>
                  <a:lnTo>
                    <a:pt x="7530236" y="3886"/>
                  </a:lnTo>
                  <a:lnTo>
                    <a:pt x="7510691" y="0"/>
                  </a:lnTo>
                  <a:lnTo>
                    <a:pt x="71196" y="0"/>
                  </a:lnTo>
                  <a:lnTo>
                    <a:pt x="29692" y="15633"/>
                  </a:lnTo>
                  <a:lnTo>
                    <a:pt x="3873" y="51663"/>
                  </a:lnTo>
                  <a:lnTo>
                    <a:pt x="0" y="71208"/>
                  </a:lnTo>
                  <a:lnTo>
                    <a:pt x="0" y="647700"/>
                  </a:lnTo>
                  <a:lnTo>
                    <a:pt x="0" y="652703"/>
                  </a:lnTo>
                  <a:lnTo>
                    <a:pt x="15608" y="694194"/>
                  </a:lnTo>
                  <a:lnTo>
                    <a:pt x="51650" y="720013"/>
                  </a:lnTo>
                  <a:lnTo>
                    <a:pt x="71196" y="723900"/>
                  </a:lnTo>
                  <a:lnTo>
                    <a:pt x="7510691" y="723900"/>
                  </a:lnTo>
                  <a:lnTo>
                    <a:pt x="7552195" y="708279"/>
                  </a:lnTo>
                  <a:lnTo>
                    <a:pt x="7578001" y="672249"/>
                  </a:lnTo>
                  <a:lnTo>
                    <a:pt x="7581900" y="652703"/>
                  </a:lnTo>
                  <a:lnTo>
                    <a:pt x="7581900" y="71208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5883" y="2268283"/>
              <a:ext cx="149732" cy="1497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67875" y="2200275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750" y="142875"/>
                  </a:moveTo>
                  <a:lnTo>
                    <a:pt x="279599" y="184349"/>
                  </a:lnTo>
                  <a:lnTo>
                    <a:pt x="261671" y="222252"/>
                  </a:lnTo>
                  <a:lnTo>
                    <a:pt x="233514" y="253320"/>
                  </a:lnTo>
                  <a:lnTo>
                    <a:pt x="197550" y="274874"/>
                  </a:lnTo>
                  <a:lnTo>
                    <a:pt x="156879" y="285063"/>
                  </a:lnTo>
                  <a:lnTo>
                    <a:pt x="142875" y="285750"/>
                  </a:lnTo>
                  <a:lnTo>
                    <a:pt x="135855" y="285578"/>
                  </a:lnTo>
                  <a:lnTo>
                    <a:pt x="94749" y="277401"/>
                  </a:lnTo>
                  <a:lnTo>
                    <a:pt x="57757" y="257628"/>
                  </a:lnTo>
                  <a:lnTo>
                    <a:pt x="28121" y="227992"/>
                  </a:lnTo>
                  <a:lnTo>
                    <a:pt x="8348" y="191000"/>
                  </a:lnTo>
                  <a:lnTo>
                    <a:pt x="171" y="149894"/>
                  </a:lnTo>
                  <a:lnTo>
                    <a:pt x="0" y="142875"/>
                  </a:lnTo>
                  <a:lnTo>
                    <a:pt x="171" y="135855"/>
                  </a:lnTo>
                  <a:lnTo>
                    <a:pt x="8348" y="94749"/>
                  </a:lnTo>
                  <a:lnTo>
                    <a:pt x="28121" y="57757"/>
                  </a:lnTo>
                  <a:lnTo>
                    <a:pt x="57757" y="28121"/>
                  </a:lnTo>
                  <a:lnTo>
                    <a:pt x="94749" y="8348"/>
                  </a:lnTo>
                  <a:lnTo>
                    <a:pt x="135855" y="171"/>
                  </a:lnTo>
                  <a:lnTo>
                    <a:pt x="142875" y="0"/>
                  </a:lnTo>
                  <a:lnTo>
                    <a:pt x="149894" y="171"/>
                  </a:lnTo>
                  <a:lnTo>
                    <a:pt x="191000" y="8348"/>
                  </a:lnTo>
                  <a:lnTo>
                    <a:pt x="227992" y="28121"/>
                  </a:lnTo>
                  <a:lnTo>
                    <a:pt x="257628" y="57757"/>
                  </a:lnTo>
                  <a:lnTo>
                    <a:pt x="277401" y="94749"/>
                  </a:lnTo>
                  <a:lnTo>
                    <a:pt x="285578" y="135855"/>
                  </a:lnTo>
                  <a:lnTo>
                    <a:pt x="285750" y="142875"/>
                  </a:lnTo>
                  <a:close/>
                </a:path>
              </a:pathLst>
            </a:custGeom>
            <a:ln w="28575">
              <a:solidFill>
                <a:srgbClr val="0D9487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121900" y="2124709"/>
            <a:ext cx="171450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50" b="1" spc="-120" noProof="0" dirty="0">
                <a:solidFill>
                  <a:srgbClr val="0E1729"/>
                </a:solidFill>
                <a:latin typeface="Arial"/>
                <a:cs typeface="Arial"/>
              </a:rPr>
              <a:t>Future</a:t>
            </a:r>
            <a:r>
              <a:rPr lang="en-US" sz="2450" b="1" spc="-8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450" b="1" spc="-75" noProof="0" dirty="0">
                <a:solidFill>
                  <a:srgbClr val="0E1729"/>
                </a:solidFill>
                <a:latin typeface="Arial"/>
                <a:cs typeface="Arial"/>
              </a:rPr>
              <a:t>Work</a:t>
            </a:r>
            <a:endParaRPr lang="en-US" sz="2450" noProof="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40900" y="2793076"/>
            <a:ext cx="4683760" cy="5492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650" b="1" spc="-60" noProof="0" dirty="0">
                <a:solidFill>
                  <a:srgbClr val="0E1729"/>
                </a:solidFill>
                <a:latin typeface="Arial"/>
                <a:cs typeface="Arial"/>
              </a:rPr>
              <a:t>Multi</a:t>
            </a:r>
            <a:r>
              <a:rPr lang="en-US" sz="1700" b="1" spc="-6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1650" b="1" spc="-55" noProof="0" dirty="0">
                <a:solidFill>
                  <a:srgbClr val="0E1729"/>
                </a:solidFill>
                <a:latin typeface="Arial"/>
                <a:cs typeface="Arial"/>
              </a:rPr>
              <a:t>Model </a:t>
            </a:r>
            <a:r>
              <a:rPr lang="en-US" sz="1650" b="1" spc="-95" noProof="0" dirty="0">
                <a:solidFill>
                  <a:srgbClr val="0E1729"/>
                </a:solidFill>
                <a:latin typeface="Arial"/>
                <a:cs typeface="Arial"/>
              </a:rPr>
              <a:t>Ensemble</a:t>
            </a:r>
            <a:r>
              <a:rPr lang="en-US" sz="165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1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endParaRPr lang="en-US" sz="16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Extend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framework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to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route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multiple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specialized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models.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0900" y="3631276"/>
            <a:ext cx="4484370" cy="5492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650" b="1" spc="-130" noProof="0" dirty="0">
                <a:solidFill>
                  <a:srgbClr val="0E1729"/>
                </a:solidFill>
                <a:latin typeface="Arial"/>
                <a:cs typeface="Arial"/>
              </a:rPr>
              <a:t>Real</a:t>
            </a:r>
            <a:r>
              <a:rPr lang="en-US" sz="1700" b="1" spc="-13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1650" b="1" spc="-65" noProof="0" dirty="0">
                <a:solidFill>
                  <a:srgbClr val="0E1729"/>
                </a:solidFill>
                <a:latin typeface="Arial"/>
                <a:cs typeface="Arial"/>
              </a:rPr>
              <a:t>Time</a:t>
            </a:r>
            <a:r>
              <a:rPr lang="en-US" sz="165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10" noProof="0" dirty="0">
                <a:solidFill>
                  <a:srgbClr val="0E1729"/>
                </a:solidFill>
                <a:latin typeface="Arial"/>
                <a:cs typeface="Arial"/>
              </a:rPr>
              <a:t>Adaptation</a:t>
            </a:r>
            <a:endParaRPr lang="en-US" sz="16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Implement</a:t>
            </a:r>
            <a:r>
              <a:rPr lang="en-US" sz="130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online</a:t>
            </a:r>
            <a:r>
              <a:rPr lang="en-US" sz="13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13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continuous</a:t>
            </a:r>
            <a:r>
              <a:rPr lang="en-US" sz="13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30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optimization.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53600" y="4457700"/>
            <a:ext cx="6946900" cy="73609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650" b="1" spc="-75" noProof="0" dirty="0">
                <a:solidFill>
                  <a:srgbClr val="0E1729"/>
                </a:solidFill>
                <a:latin typeface="Arial"/>
                <a:cs typeface="Arial"/>
              </a:rPr>
              <a:t>Ultra</a:t>
            </a:r>
            <a:r>
              <a:rPr lang="en-US" sz="1700" b="1" spc="-75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1650" b="1" spc="-110" noProof="0" dirty="0">
                <a:solidFill>
                  <a:srgbClr val="0E1729"/>
                </a:solidFill>
                <a:latin typeface="Arial"/>
                <a:cs typeface="Arial"/>
              </a:rPr>
              <a:t>Low</a:t>
            </a:r>
            <a:r>
              <a:rPr lang="en-US" sz="1650" b="1" spc="-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100" noProof="0" dirty="0">
                <a:solidFill>
                  <a:srgbClr val="0E1729"/>
                </a:solidFill>
                <a:latin typeface="Arial"/>
                <a:cs typeface="Arial"/>
              </a:rPr>
              <a:t>Resource</a:t>
            </a:r>
            <a:r>
              <a:rPr lang="en-US" sz="1650" b="1" spc="-2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650" b="1" spc="-10" noProof="0" dirty="0">
                <a:solidFill>
                  <a:srgbClr val="0E1729"/>
                </a:solidFill>
                <a:latin typeface="Arial"/>
                <a:cs typeface="Arial"/>
              </a:rPr>
              <a:t>Deployment</a:t>
            </a:r>
            <a:endParaRPr lang="en-US" sz="16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Investigate using a compact model for routing, reserving the primary, larger model for generating the response.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2000" y="6048375"/>
            <a:ext cx="16764000" cy="3400425"/>
            <a:chOff x="762000" y="6048375"/>
            <a:chExt cx="16764000" cy="3400425"/>
          </a:xfrm>
        </p:grpSpPr>
        <p:sp>
          <p:nvSpPr>
            <p:cNvPr id="23" name="object 23"/>
            <p:cNvSpPr/>
            <p:nvPr/>
          </p:nvSpPr>
          <p:spPr>
            <a:xfrm>
              <a:off x="9334500" y="6048375"/>
              <a:ext cx="8191500" cy="1981200"/>
            </a:xfrm>
            <a:custGeom>
              <a:avLst/>
              <a:gdLst/>
              <a:ahLst/>
              <a:cxnLst/>
              <a:rect l="l" t="t" r="r" b="b"/>
              <a:pathLst>
                <a:path w="8191500" h="1981200">
                  <a:moveTo>
                    <a:pt x="8039100" y="1981200"/>
                  </a:moveTo>
                  <a:lnTo>
                    <a:pt x="152400" y="1981200"/>
                  </a:lnTo>
                  <a:lnTo>
                    <a:pt x="144912" y="1981016"/>
                  </a:lnTo>
                  <a:lnTo>
                    <a:pt x="101065" y="1972294"/>
                  </a:lnTo>
                  <a:lnTo>
                    <a:pt x="61606" y="1951203"/>
                  </a:lnTo>
                  <a:lnTo>
                    <a:pt x="29994" y="1919591"/>
                  </a:lnTo>
                  <a:lnTo>
                    <a:pt x="8903" y="1880133"/>
                  </a:lnTo>
                  <a:lnTo>
                    <a:pt x="182" y="1836286"/>
                  </a:lnTo>
                  <a:lnTo>
                    <a:pt x="0" y="1828800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1"/>
                  </a:lnTo>
                  <a:lnTo>
                    <a:pt x="55716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8039100" y="0"/>
                  </a:lnTo>
                  <a:lnTo>
                    <a:pt x="8083338" y="6559"/>
                  </a:lnTo>
                  <a:lnTo>
                    <a:pt x="8123766" y="25684"/>
                  </a:lnTo>
                  <a:lnTo>
                    <a:pt x="8156906" y="55717"/>
                  </a:lnTo>
                  <a:lnTo>
                    <a:pt x="8179895" y="94078"/>
                  </a:lnTo>
                  <a:lnTo>
                    <a:pt x="8190766" y="137461"/>
                  </a:lnTo>
                  <a:lnTo>
                    <a:pt x="8191500" y="152400"/>
                  </a:lnTo>
                  <a:lnTo>
                    <a:pt x="8191500" y="1828800"/>
                  </a:lnTo>
                  <a:lnTo>
                    <a:pt x="8184936" y="1873039"/>
                  </a:lnTo>
                  <a:lnTo>
                    <a:pt x="8165812" y="1913468"/>
                  </a:lnTo>
                  <a:lnTo>
                    <a:pt x="8135781" y="1946607"/>
                  </a:lnTo>
                  <a:lnTo>
                    <a:pt x="8097419" y="1969598"/>
                  </a:lnTo>
                  <a:lnTo>
                    <a:pt x="8054037" y="1980467"/>
                  </a:lnTo>
                  <a:lnTo>
                    <a:pt x="8039100" y="1981200"/>
                  </a:lnTo>
                  <a:close/>
                </a:path>
              </a:pathLst>
            </a:custGeom>
            <a:solidFill>
              <a:srgbClr val="0E1729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3100" y="6858000"/>
              <a:ext cx="95250" cy="952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3100" y="7239000"/>
              <a:ext cx="95250" cy="9524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3100" y="7620000"/>
              <a:ext cx="95250" cy="952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00" y="8334374"/>
              <a:ext cx="16764000" cy="111442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236241" y="6018228"/>
            <a:ext cx="13815694" cy="3192145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7326630">
              <a:lnSpc>
                <a:spcPct val="100000"/>
              </a:lnSpc>
              <a:spcBef>
                <a:spcPts val="1760"/>
              </a:spcBef>
            </a:pPr>
            <a:r>
              <a:rPr lang="en-US" sz="2450" b="1" spc="-120" noProof="0" dirty="0">
                <a:solidFill>
                  <a:srgbClr val="FFFFFF"/>
                </a:solidFill>
                <a:latin typeface="Arial"/>
                <a:cs typeface="Arial"/>
              </a:rPr>
              <a:t>Broader</a:t>
            </a:r>
            <a:r>
              <a:rPr lang="en-US" sz="2450" b="1" spc="-10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50" b="1" spc="-10" noProof="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lang="en-US" sz="2450" noProof="0" dirty="0">
              <a:latin typeface="Arial"/>
              <a:cs typeface="Arial"/>
            </a:endParaRPr>
          </a:p>
          <a:p>
            <a:pPr marL="7536180">
              <a:lnSpc>
                <a:spcPct val="100000"/>
              </a:lnSpc>
              <a:spcBef>
                <a:spcPts val="1160"/>
              </a:spcBef>
            </a:pP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Democratizes</a:t>
            </a:r>
            <a:r>
              <a:rPr lang="en-US" sz="1650" spc="-2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deployment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SMEs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7536180" marR="1834514">
              <a:lnSpc>
                <a:spcPts val="3000"/>
              </a:lnSpc>
              <a:spcBef>
                <a:spcPts val="270"/>
              </a:spcBef>
            </a:pPr>
            <a:r>
              <a:rPr lang="en-US" sz="1650" spc="-6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lang="en-US" sz="1650" spc="-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privacy</a:t>
            </a:r>
            <a:r>
              <a:rPr lang="en-US" sz="1700" spc="-35" noProof="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lang="en-US" sz="1650" spc="-2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compliant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5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lang="en-US" sz="1700" spc="-55" noProof="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premises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solutions </a:t>
            </a:r>
            <a:r>
              <a:rPr lang="en-US" sz="1650" spc="-6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Reduces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environmental</a:t>
            </a:r>
            <a:r>
              <a:rPr lang="en-US" sz="1650" spc="-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footprint</a:t>
            </a:r>
            <a:r>
              <a:rPr lang="en-US" sz="1650" spc="-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AI</a:t>
            </a:r>
            <a:r>
              <a:rPr lang="en-US" sz="1650" spc="-5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FFFFFF"/>
                </a:solidFill>
                <a:latin typeface="Microsoft Sans Serif"/>
                <a:cs typeface="Microsoft Sans Serif"/>
              </a:rPr>
              <a:t>systems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1500" noProof="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1500" noProof="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lang="en-US" sz="150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en-US" sz="2000" b="1" spc="-70" noProof="0" dirty="0">
                <a:solidFill>
                  <a:srgbClr val="FFFFFF"/>
                </a:solidFill>
                <a:latin typeface="Arial"/>
                <a:cs typeface="Arial"/>
              </a:rPr>
              <a:t>Intelligent</a:t>
            </a:r>
            <a:r>
              <a:rPr lang="en-US" sz="2000" b="1" spc="-9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85" noProof="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95" noProof="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can </a:t>
            </a:r>
            <a:r>
              <a:rPr lang="en-US" sz="2000" b="1" spc="-100" noProof="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advanced</a:t>
            </a:r>
            <a:r>
              <a:rPr lang="en-US" sz="2000" b="1" spc="-7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AI </a:t>
            </a:r>
            <a:r>
              <a:rPr lang="en-US" sz="2000" b="1" spc="-70" noProof="0" dirty="0">
                <a:solidFill>
                  <a:srgbClr val="FFFFFF"/>
                </a:solidFill>
                <a:latin typeface="Arial"/>
                <a:cs typeface="Arial"/>
              </a:rPr>
              <a:t>accessible</a:t>
            </a:r>
            <a:r>
              <a:rPr lang="en-US" sz="2050" b="1" spc="-70" noProof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sz="2050" b="1" spc="-15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45" noProof="0" dirty="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lang="en-US" sz="2050" b="1" spc="-45" noProof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en-US" sz="2050" b="1" spc="-15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95" noProof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70" noProof="0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60" noProof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lang="en-US" sz="2000" b="1" spc="-80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65" noProof="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lang="en-US" sz="2050" b="1" spc="-65" noProof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n-US" sz="2000" b="1" spc="-85" noProof="0" dirty="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lang="en-US" sz="2000" b="1" spc="-7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spc="-25" noProof="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r>
              <a:rPr lang="en-US" sz="2050" b="1" spc="-25" noProof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205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lang="en-US" sz="165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A</a:t>
            </a:r>
            <a:r>
              <a:rPr lang="en-US" sz="1650" spc="-65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pathway</a:t>
            </a:r>
            <a:r>
              <a:rPr lang="en-US" sz="1650" spc="-55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toward</a:t>
            </a:r>
            <a:r>
              <a:rPr lang="en-US" sz="1650" spc="-5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democratized</a:t>
            </a:r>
            <a:r>
              <a:rPr lang="en-US" sz="1700" spc="-25" noProof="0" dirty="0">
                <a:solidFill>
                  <a:srgbClr val="99F5E3"/>
                </a:solidFill>
                <a:latin typeface="Tahoma"/>
                <a:cs typeface="Tahoma"/>
              </a:rPr>
              <a:t>,</a:t>
            </a:r>
            <a:r>
              <a:rPr lang="en-US" sz="1700" spc="-150" noProof="0" dirty="0">
                <a:solidFill>
                  <a:srgbClr val="99F5E3"/>
                </a:solidFill>
                <a:latin typeface="Tahoma"/>
                <a:cs typeface="Tahoma"/>
              </a:rPr>
              <a:t> </a:t>
            </a:r>
            <a:r>
              <a:rPr lang="en-US" sz="1650" spc="-2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sustainable</a:t>
            </a:r>
            <a:r>
              <a:rPr lang="en-US" sz="1650" spc="-55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AI</a:t>
            </a:r>
            <a:r>
              <a:rPr lang="en-US" sz="1650" spc="-5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99F5E3"/>
                </a:solidFill>
                <a:latin typeface="Microsoft Sans Serif"/>
                <a:cs typeface="Microsoft Sans Serif"/>
              </a:rPr>
              <a:t>deployment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40" noProof="0" dirty="0"/>
              <a:t>Query</a:t>
            </a:r>
            <a:r>
              <a:rPr lang="en-US" sz="1350" spc="-40" noProof="0" dirty="0">
                <a:latin typeface="Verdana"/>
                <a:cs typeface="Verdana"/>
              </a:rPr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</a:t>
            </a:r>
            <a:r>
              <a:rPr lang="en-US" spc="-15" noProof="0" dirty="0"/>
              <a:t>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15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BB6E-ACAA-9887-8A01-B7C395B8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4305300"/>
            <a:ext cx="9394825" cy="2123658"/>
          </a:xfrm>
        </p:spPr>
        <p:txBody>
          <a:bodyPr/>
          <a:lstStyle/>
          <a:p>
            <a:pPr algn="ctr"/>
            <a:r>
              <a:rPr lang="en-GB" sz="13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983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spc="-325" noProof="0" dirty="0"/>
              <a:t>Problem</a:t>
            </a:r>
            <a:r>
              <a:rPr lang="en-US" spc="-335" noProof="0" dirty="0"/>
              <a:t> </a:t>
            </a:r>
            <a:r>
              <a:rPr lang="en-US" spc="-235" noProof="0" dirty="0"/>
              <a:t>Statement</a:t>
            </a:r>
            <a:r>
              <a:rPr lang="en-US" spc="-335" noProof="0" dirty="0"/>
              <a:t> </a:t>
            </a:r>
            <a:r>
              <a:rPr lang="en-US" sz="4900" spc="-335" noProof="0" dirty="0">
                <a:latin typeface="Century Gothic"/>
                <a:cs typeface="Century Gothic"/>
              </a:rPr>
              <a:t>&amp;</a:t>
            </a:r>
            <a:r>
              <a:rPr lang="en-US" sz="4900" spc="-290" noProof="0" dirty="0">
                <a:latin typeface="Century Gothic"/>
                <a:cs typeface="Century Gothic"/>
              </a:rPr>
              <a:t> </a:t>
            </a:r>
            <a:r>
              <a:rPr lang="en-US" spc="-170" noProof="0" dirty="0"/>
              <a:t>Motivation</a:t>
            </a:r>
            <a:endParaRPr lang="en-US" sz="4900" noProof="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50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Critical</a:t>
            </a:r>
            <a:r>
              <a:rPr lang="en-US" sz="2500" b="0" spc="-1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Challenges</a:t>
            </a:r>
            <a:r>
              <a:rPr lang="en-US" sz="2500" b="0" spc="-9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</a:t>
            </a:r>
            <a:r>
              <a:rPr lang="en-US" sz="2500" b="0" spc="-1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Current</a:t>
            </a:r>
            <a:r>
              <a:rPr lang="en-US" sz="2500" b="0" spc="-1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LLM</a:t>
            </a:r>
            <a:r>
              <a:rPr lang="en-US" sz="2500" b="0" spc="-6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Deployment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1905000"/>
            <a:ext cx="8500871" cy="76596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3200" y="2060599"/>
            <a:ext cx="2911475" cy="13950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High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5" noProof="0" dirty="0">
                <a:solidFill>
                  <a:srgbClr val="0E1729"/>
                </a:solidFill>
                <a:latin typeface="Arial"/>
                <a:cs typeface="Arial"/>
              </a:rPr>
              <a:t>Computational</a:t>
            </a:r>
            <a:r>
              <a:rPr lang="en-US" sz="20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85" noProof="0" dirty="0">
                <a:solidFill>
                  <a:srgbClr val="0E1729"/>
                </a:solidFill>
                <a:latin typeface="Arial"/>
                <a:cs typeface="Arial"/>
              </a:rPr>
              <a:t>Costs</a:t>
            </a:r>
            <a:endParaRPr lang="en-US" sz="2000" noProof="0" dirty="0">
              <a:latin typeface="Arial"/>
              <a:cs typeface="Arial"/>
            </a:endParaRPr>
          </a:p>
          <a:p>
            <a:pPr marL="172085" indent="-159385">
              <a:lnSpc>
                <a:spcPct val="100000"/>
              </a:lnSpc>
              <a:spcBef>
                <a:spcPts val="725"/>
              </a:spcBef>
              <a:buChar char="•"/>
              <a:tabLst>
                <a:tab pos="172085" algn="l"/>
              </a:tabLst>
            </a:pP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High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cost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of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specialized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GPUs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Prohibitive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many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SMEs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Expensive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infrastructure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3200" y="3927499"/>
            <a:ext cx="3661410" cy="13950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Data</a:t>
            </a:r>
            <a:r>
              <a:rPr lang="en-US" sz="2000" b="1" spc="-7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Privacy</a:t>
            </a:r>
            <a:r>
              <a:rPr lang="en-US" sz="2000" b="1" spc="-7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" noProof="0" dirty="0">
                <a:solidFill>
                  <a:srgbClr val="0E1729"/>
                </a:solidFill>
                <a:latin typeface="Arial"/>
                <a:cs typeface="Arial"/>
              </a:rPr>
              <a:t>Constraints</a:t>
            </a:r>
            <a:endParaRPr lang="en-US" sz="2000" noProof="0" dirty="0">
              <a:latin typeface="Arial"/>
              <a:cs typeface="Arial"/>
            </a:endParaRPr>
          </a:p>
          <a:p>
            <a:pPr marL="172085" indent="-159385">
              <a:lnSpc>
                <a:spcPct val="100000"/>
              </a:lnSpc>
              <a:spcBef>
                <a:spcPts val="725"/>
              </a:spcBef>
              <a:buChar char="•"/>
              <a:tabLst>
                <a:tab pos="172085" algn="l"/>
              </a:tabLst>
            </a:pP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Strict</a:t>
            </a:r>
            <a:r>
              <a:rPr lang="en-US" sz="165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compliance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needs</a:t>
            </a:r>
            <a:r>
              <a:rPr lang="en-US" sz="165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(GDPR/CCPA)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Restrictions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cloud-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LLMs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On-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premises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solutions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essential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3200" y="5794399"/>
            <a:ext cx="4352925" cy="13950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2000" b="1" spc="-125" noProof="0" dirty="0">
                <a:solidFill>
                  <a:srgbClr val="0E1729"/>
                </a:solidFill>
                <a:latin typeface="Arial"/>
                <a:cs typeface="Arial"/>
              </a:rPr>
              <a:t>Resource</a:t>
            </a:r>
            <a:r>
              <a:rPr lang="en-US" sz="2000" b="1" spc="-8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20" noProof="0" dirty="0">
                <a:solidFill>
                  <a:srgbClr val="0E1729"/>
                </a:solidFill>
                <a:latin typeface="Arial"/>
                <a:cs typeface="Arial"/>
              </a:rPr>
              <a:t>Limitations</a:t>
            </a:r>
            <a:endParaRPr lang="en-US" sz="2000" noProof="0" dirty="0">
              <a:latin typeface="Arial"/>
              <a:cs typeface="Arial"/>
            </a:endParaRPr>
          </a:p>
          <a:p>
            <a:pPr marL="172085" indent="-159385">
              <a:lnSpc>
                <a:spcPct val="100000"/>
              </a:lnSpc>
              <a:spcBef>
                <a:spcPts val="725"/>
              </a:spcBef>
              <a:buChar char="•"/>
              <a:tabLst>
                <a:tab pos="172085" algn="l"/>
              </a:tabLst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Deployment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single-</a:t>
            </a:r>
            <a:r>
              <a:rPr lang="en-US" sz="1650" spc="-1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GPU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workstations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Limited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access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high-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performance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hardware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Practical</a:t>
            </a:r>
            <a:r>
              <a:rPr lang="en-US" sz="16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deployment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constraints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3200" y="7661299"/>
            <a:ext cx="4834890" cy="13950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Performance</a:t>
            </a:r>
            <a:r>
              <a:rPr lang="en-US" sz="2000" b="1" spc="-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25" noProof="0" dirty="0">
                <a:solidFill>
                  <a:srgbClr val="0E1729"/>
                </a:solidFill>
                <a:latin typeface="Arial"/>
                <a:cs typeface="Arial"/>
              </a:rPr>
              <a:t>Gap</a:t>
            </a:r>
            <a:endParaRPr lang="en-US" sz="2000" noProof="0" dirty="0">
              <a:latin typeface="Arial"/>
              <a:cs typeface="Arial"/>
            </a:endParaRPr>
          </a:p>
          <a:p>
            <a:pPr marL="172085" indent="-159385">
              <a:lnSpc>
                <a:spcPct val="100000"/>
              </a:lnSpc>
              <a:spcBef>
                <a:spcPts val="725"/>
              </a:spcBef>
              <a:buChar char="•"/>
              <a:tabLst>
                <a:tab pos="172085" algn="l"/>
              </a:tabLst>
            </a:pPr>
            <a:r>
              <a:rPr lang="en-US" sz="165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SLMs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(~8B</a:t>
            </a:r>
            <a:r>
              <a:rPr lang="en-US" sz="16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params)</a:t>
            </a:r>
            <a:r>
              <a:rPr lang="en-US" sz="165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suffer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650" spc="-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degradation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Trade-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off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between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model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size and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quality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marL="172085" indent="-159385">
              <a:lnSpc>
                <a:spcPct val="100000"/>
              </a:lnSpc>
              <a:spcBef>
                <a:spcPts val="420"/>
              </a:spcBef>
              <a:buChar char="•"/>
              <a:tabLst>
                <a:tab pos="172085" algn="l"/>
              </a:tabLst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Need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without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sacrificing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performance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72600" y="1981200"/>
            <a:ext cx="8153400" cy="3733800"/>
          </a:xfrm>
          <a:custGeom>
            <a:avLst/>
            <a:gdLst/>
            <a:ahLst/>
            <a:cxnLst/>
            <a:rect l="l" t="t" r="r" b="b"/>
            <a:pathLst>
              <a:path w="8153400" h="3733800">
                <a:moveTo>
                  <a:pt x="8001000" y="3733800"/>
                </a:moveTo>
                <a:lnTo>
                  <a:pt x="152400" y="3733800"/>
                </a:lnTo>
                <a:lnTo>
                  <a:pt x="144912" y="3733616"/>
                </a:lnTo>
                <a:lnTo>
                  <a:pt x="101065" y="3724894"/>
                </a:lnTo>
                <a:lnTo>
                  <a:pt x="61606" y="3703803"/>
                </a:lnTo>
                <a:lnTo>
                  <a:pt x="29995" y="3672191"/>
                </a:lnTo>
                <a:lnTo>
                  <a:pt x="8903" y="3632733"/>
                </a:lnTo>
                <a:lnTo>
                  <a:pt x="182" y="3588887"/>
                </a:lnTo>
                <a:lnTo>
                  <a:pt x="0" y="3581400"/>
                </a:lnTo>
                <a:lnTo>
                  <a:pt x="0" y="152400"/>
                </a:lnTo>
                <a:lnTo>
                  <a:pt x="6559" y="108159"/>
                </a:lnTo>
                <a:lnTo>
                  <a:pt x="25683" y="67730"/>
                </a:lnTo>
                <a:lnTo>
                  <a:pt x="55716" y="34591"/>
                </a:lnTo>
                <a:lnTo>
                  <a:pt x="94078" y="11600"/>
                </a:lnTo>
                <a:lnTo>
                  <a:pt x="137461" y="732"/>
                </a:lnTo>
                <a:lnTo>
                  <a:pt x="152400" y="0"/>
                </a:lnTo>
                <a:lnTo>
                  <a:pt x="8001000" y="0"/>
                </a:lnTo>
                <a:lnTo>
                  <a:pt x="8045238" y="6560"/>
                </a:lnTo>
                <a:lnTo>
                  <a:pt x="8085666" y="25683"/>
                </a:lnTo>
                <a:lnTo>
                  <a:pt x="8118806" y="55717"/>
                </a:lnTo>
                <a:lnTo>
                  <a:pt x="8141795" y="94078"/>
                </a:lnTo>
                <a:lnTo>
                  <a:pt x="8152666" y="137461"/>
                </a:lnTo>
                <a:lnTo>
                  <a:pt x="8153400" y="152400"/>
                </a:lnTo>
                <a:lnTo>
                  <a:pt x="8153400" y="3581400"/>
                </a:lnTo>
                <a:lnTo>
                  <a:pt x="8146836" y="3625639"/>
                </a:lnTo>
                <a:lnTo>
                  <a:pt x="8127712" y="3666068"/>
                </a:lnTo>
                <a:lnTo>
                  <a:pt x="8097681" y="3699207"/>
                </a:lnTo>
                <a:lnTo>
                  <a:pt x="8059319" y="3722198"/>
                </a:lnTo>
                <a:lnTo>
                  <a:pt x="8015937" y="3733067"/>
                </a:lnTo>
                <a:lnTo>
                  <a:pt x="8001000" y="3733800"/>
                </a:lnTo>
                <a:close/>
              </a:path>
            </a:pathLst>
          </a:custGeom>
          <a:solidFill>
            <a:srgbClr val="0E172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9" name="object 9"/>
          <p:cNvSpPr txBox="1"/>
          <p:nvPr/>
        </p:nvSpPr>
        <p:spPr>
          <a:xfrm>
            <a:off x="12151766" y="2156218"/>
            <a:ext cx="2595245" cy="16287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lang="en-US" sz="1950" b="1" spc="-45" noProof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sz="1950" b="1" spc="-85" noProof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50" b="1" spc="-10" noProof="0" dirty="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endParaRPr lang="en-US" sz="1950" noProof="0" dirty="0">
              <a:latin typeface="Arial"/>
              <a:cs typeface="Arial"/>
            </a:endParaRPr>
          </a:p>
          <a:p>
            <a:pPr algn="ctr">
              <a:lnSpc>
                <a:spcPts val="5710"/>
              </a:lnSpc>
              <a:spcBef>
                <a:spcPts val="360"/>
              </a:spcBef>
            </a:pPr>
            <a:r>
              <a:rPr lang="en-US" sz="4950" b="1" spc="-25" noProof="0" dirty="0">
                <a:solidFill>
                  <a:srgbClr val="F1F5F9"/>
                </a:solidFill>
                <a:latin typeface="Arial"/>
                <a:cs typeface="Arial"/>
              </a:rPr>
              <a:t>8</a:t>
            </a:r>
            <a:r>
              <a:rPr lang="en-US" sz="4900" b="1" spc="-25" noProof="0" dirty="0">
                <a:solidFill>
                  <a:srgbClr val="F1F5F9"/>
                </a:solidFill>
                <a:latin typeface="Times New Roman"/>
                <a:cs typeface="Times New Roman"/>
              </a:rPr>
              <a:t>B</a:t>
            </a:r>
            <a:endParaRPr lang="en-US" sz="4900" noProof="0" dirty="0">
              <a:latin typeface="Times New Roman"/>
              <a:cs typeface="Times New Roman"/>
            </a:endParaRPr>
          </a:p>
          <a:p>
            <a:pPr algn="ctr">
              <a:lnSpc>
                <a:spcPts val="1745"/>
              </a:lnSpc>
            </a:pPr>
            <a:r>
              <a:rPr lang="en-US" sz="1650" spc="-45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Parameter</a:t>
            </a:r>
            <a:r>
              <a:rPr lang="en-US" sz="1650" spc="-60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SLMs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lang="en-US" sz="1500" spc="-2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Accessible</a:t>
            </a:r>
            <a:r>
              <a:rPr lang="en-US" sz="1500" spc="-4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but</a:t>
            </a:r>
            <a:r>
              <a:rPr lang="en-US" sz="1500" spc="-4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limited</a:t>
            </a:r>
            <a:r>
              <a:rPr lang="en-US" sz="1500" spc="-4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accuracy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40009" y="3875881"/>
            <a:ext cx="2618740" cy="1586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lang="en-US" sz="2050" b="1" spc="-25" noProof="0" dirty="0">
                <a:solidFill>
                  <a:srgbClr val="CBD5E1"/>
                </a:solidFill>
                <a:latin typeface="Arial"/>
                <a:cs typeface="Arial"/>
              </a:rPr>
              <a:t>vs</a:t>
            </a:r>
            <a:endParaRPr lang="en-US" sz="2050" noProof="0" dirty="0">
              <a:latin typeface="Arial"/>
              <a:cs typeface="Arial"/>
            </a:endParaRPr>
          </a:p>
          <a:p>
            <a:pPr algn="ctr">
              <a:lnSpc>
                <a:spcPts val="5705"/>
              </a:lnSpc>
              <a:spcBef>
                <a:spcPts val="40"/>
              </a:spcBef>
            </a:pPr>
            <a:r>
              <a:rPr lang="en-US" sz="4950" b="1" spc="-20" noProof="0" dirty="0">
                <a:solidFill>
                  <a:srgbClr val="F1F5F9"/>
                </a:solidFill>
                <a:latin typeface="Arial"/>
                <a:cs typeface="Arial"/>
              </a:rPr>
              <a:t>70</a:t>
            </a:r>
            <a:r>
              <a:rPr lang="en-US" sz="4900" b="1" spc="-20" noProof="0" dirty="0">
                <a:solidFill>
                  <a:srgbClr val="F1F5F9"/>
                </a:solidFill>
                <a:latin typeface="Times New Roman"/>
                <a:cs typeface="Times New Roman"/>
              </a:rPr>
              <a:t>B</a:t>
            </a:r>
            <a:r>
              <a:rPr lang="en-US" sz="4950" b="1" spc="-20" noProof="0" dirty="0">
                <a:solidFill>
                  <a:srgbClr val="F1F5F9"/>
                </a:solidFill>
                <a:latin typeface="Arial"/>
                <a:cs typeface="Arial"/>
              </a:rPr>
              <a:t>+</a:t>
            </a:r>
            <a:endParaRPr lang="en-US" sz="4950" noProof="0" dirty="0">
              <a:latin typeface="Arial"/>
              <a:cs typeface="Arial"/>
            </a:endParaRPr>
          </a:p>
          <a:p>
            <a:pPr algn="ctr">
              <a:lnSpc>
                <a:spcPts val="1750"/>
              </a:lnSpc>
            </a:pPr>
            <a:r>
              <a:rPr lang="en-US" sz="1650" spc="-45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Parameter</a:t>
            </a:r>
            <a:r>
              <a:rPr lang="en-US" sz="1650" spc="-60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CBD5E1"/>
                </a:solidFill>
                <a:latin typeface="Microsoft Sans Serif"/>
                <a:cs typeface="Microsoft Sans Serif"/>
              </a:rPr>
              <a:t>LLMs</a:t>
            </a:r>
            <a:endParaRPr lang="en-US" sz="1650" noProof="0" dirty="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lang="en-US" sz="1500" spc="-3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High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accuracy</a:t>
            </a:r>
            <a:r>
              <a:rPr lang="en-US" sz="155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,</a:t>
            </a:r>
            <a:r>
              <a:rPr lang="en-US" sz="1550" spc="-45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prohibitive</a:t>
            </a:r>
            <a:r>
              <a:rPr lang="en-US" sz="1500" spc="-3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0" noProof="0" dirty="0">
                <a:solidFill>
                  <a:srgbClr val="94A2B8"/>
                </a:solidFill>
                <a:latin typeface="Microsoft Sans Serif"/>
                <a:cs typeface="Microsoft Sans Serif"/>
              </a:rPr>
              <a:t>costs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98864" y="5867400"/>
            <a:ext cx="8501380" cy="3543300"/>
            <a:chOff x="9198864" y="5867400"/>
            <a:chExt cx="8501380" cy="3697604"/>
          </a:xfrm>
        </p:grpSpPr>
        <p:sp>
          <p:nvSpPr>
            <p:cNvPr id="12" name="object 12"/>
            <p:cNvSpPr/>
            <p:nvPr/>
          </p:nvSpPr>
          <p:spPr>
            <a:xfrm>
              <a:off x="9198852" y="5867412"/>
              <a:ext cx="8501380" cy="3697604"/>
            </a:xfrm>
            <a:custGeom>
              <a:avLst/>
              <a:gdLst/>
              <a:ahLst/>
              <a:cxnLst/>
              <a:rect l="l" t="t" r="r" b="b"/>
              <a:pathLst>
                <a:path w="8501380" h="3697604">
                  <a:moveTo>
                    <a:pt x="8500872" y="0"/>
                  </a:moveTo>
                  <a:lnTo>
                    <a:pt x="8317611" y="0"/>
                  </a:lnTo>
                  <a:lnTo>
                    <a:pt x="8317611" y="228600"/>
                  </a:lnTo>
                  <a:lnTo>
                    <a:pt x="8317611" y="3276600"/>
                  </a:lnTo>
                  <a:lnTo>
                    <a:pt x="8311502" y="3318002"/>
                  </a:lnTo>
                  <a:lnTo>
                    <a:pt x="8293557" y="3355987"/>
                  </a:lnTo>
                  <a:lnTo>
                    <a:pt x="8265338" y="3387090"/>
                  </a:lnTo>
                  <a:lnTo>
                    <a:pt x="8229422" y="3408591"/>
                  </a:lnTo>
                  <a:lnTo>
                    <a:pt x="8188820" y="3418789"/>
                  </a:lnTo>
                  <a:lnTo>
                    <a:pt x="8174736" y="3419475"/>
                  </a:lnTo>
                  <a:lnTo>
                    <a:pt x="326136" y="3419475"/>
                  </a:lnTo>
                  <a:lnTo>
                    <a:pt x="284734" y="3413353"/>
                  </a:lnTo>
                  <a:lnTo>
                    <a:pt x="246748" y="3395408"/>
                  </a:lnTo>
                  <a:lnTo>
                    <a:pt x="215646" y="3367189"/>
                  </a:lnTo>
                  <a:lnTo>
                    <a:pt x="194144" y="3331273"/>
                  </a:lnTo>
                  <a:lnTo>
                    <a:pt x="183946" y="3290671"/>
                  </a:lnTo>
                  <a:lnTo>
                    <a:pt x="183261" y="3276600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8174736" y="85725"/>
                  </a:lnTo>
                  <a:lnTo>
                    <a:pt x="8216151" y="91833"/>
                  </a:lnTo>
                  <a:lnTo>
                    <a:pt x="8254136" y="109778"/>
                  </a:lnTo>
                  <a:lnTo>
                    <a:pt x="8285239" y="137998"/>
                  </a:lnTo>
                  <a:lnTo>
                    <a:pt x="8306740" y="173913"/>
                  </a:lnTo>
                  <a:lnTo>
                    <a:pt x="8316938" y="214515"/>
                  </a:lnTo>
                  <a:lnTo>
                    <a:pt x="8317611" y="228600"/>
                  </a:lnTo>
                  <a:lnTo>
                    <a:pt x="8317611" y="0"/>
                  </a:lnTo>
                  <a:lnTo>
                    <a:pt x="0" y="0"/>
                  </a:lnTo>
                  <a:lnTo>
                    <a:pt x="0" y="3697224"/>
                  </a:lnTo>
                  <a:lnTo>
                    <a:pt x="8500872" y="3697224"/>
                  </a:lnTo>
                  <a:lnTo>
                    <a:pt x="8500872" y="3419475"/>
                  </a:lnTo>
                  <a:lnTo>
                    <a:pt x="8500872" y="85725"/>
                  </a:lnTo>
                  <a:lnTo>
                    <a:pt x="850087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372600" y="5943599"/>
              <a:ext cx="8153400" cy="3352800"/>
            </a:xfrm>
            <a:custGeom>
              <a:avLst/>
              <a:gdLst/>
              <a:ahLst/>
              <a:cxnLst/>
              <a:rect l="l" t="t" r="r" b="b"/>
              <a:pathLst>
                <a:path w="8153400" h="3352800">
                  <a:moveTo>
                    <a:pt x="8001000" y="3352800"/>
                  </a:moveTo>
                  <a:lnTo>
                    <a:pt x="152400" y="3352800"/>
                  </a:lnTo>
                  <a:lnTo>
                    <a:pt x="144912" y="3352616"/>
                  </a:lnTo>
                  <a:lnTo>
                    <a:pt x="101065" y="3343894"/>
                  </a:lnTo>
                  <a:lnTo>
                    <a:pt x="61606" y="3322803"/>
                  </a:lnTo>
                  <a:lnTo>
                    <a:pt x="29995" y="3291191"/>
                  </a:lnTo>
                  <a:lnTo>
                    <a:pt x="8903" y="3251732"/>
                  </a:lnTo>
                  <a:lnTo>
                    <a:pt x="182" y="3207886"/>
                  </a:lnTo>
                  <a:lnTo>
                    <a:pt x="0" y="3200400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0"/>
                  </a:lnTo>
                  <a:lnTo>
                    <a:pt x="55716" y="34591"/>
                  </a:lnTo>
                  <a:lnTo>
                    <a:pt x="94078" y="11600"/>
                  </a:lnTo>
                  <a:lnTo>
                    <a:pt x="137461" y="732"/>
                  </a:lnTo>
                  <a:lnTo>
                    <a:pt x="152400" y="0"/>
                  </a:lnTo>
                  <a:lnTo>
                    <a:pt x="8001000" y="0"/>
                  </a:lnTo>
                  <a:lnTo>
                    <a:pt x="8045238" y="6560"/>
                  </a:lnTo>
                  <a:lnTo>
                    <a:pt x="8085666" y="25683"/>
                  </a:lnTo>
                  <a:lnTo>
                    <a:pt x="8118806" y="55716"/>
                  </a:lnTo>
                  <a:lnTo>
                    <a:pt x="8141795" y="94078"/>
                  </a:lnTo>
                  <a:lnTo>
                    <a:pt x="8152666" y="137461"/>
                  </a:lnTo>
                  <a:lnTo>
                    <a:pt x="8153400" y="152400"/>
                  </a:lnTo>
                  <a:lnTo>
                    <a:pt x="8153400" y="3200400"/>
                  </a:lnTo>
                  <a:lnTo>
                    <a:pt x="8146836" y="3244639"/>
                  </a:lnTo>
                  <a:lnTo>
                    <a:pt x="8127712" y="3285068"/>
                  </a:lnTo>
                  <a:lnTo>
                    <a:pt x="8097681" y="3318207"/>
                  </a:lnTo>
                  <a:lnTo>
                    <a:pt x="8059319" y="3341198"/>
                  </a:lnTo>
                  <a:lnTo>
                    <a:pt x="8015937" y="3352067"/>
                  </a:lnTo>
                  <a:lnTo>
                    <a:pt x="8001000" y="335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588500" y="6683029"/>
            <a:ext cx="15748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Core</a:t>
            </a:r>
            <a:r>
              <a:rPr lang="en-US" sz="2000" b="1" spc="-8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00" noProof="0" dirty="0">
                <a:solidFill>
                  <a:srgbClr val="0E1729"/>
                </a:solidFill>
                <a:latin typeface="Arial"/>
                <a:cs typeface="Arial"/>
              </a:rPr>
              <a:t>Dilemma</a:t>
            </a:r>
            <a:endParaRPr lang="en-US" sz="2000" noProof="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88500" y="7125875"/>
            <a:ext cx="7243445" cy="609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200"/>
              </a:lnSpc>
              <a:spcBef>
                <a:spcPts val="95"/>
              </a:spcBef>
            </a:pPr>
            <a:r>
              <a:rPr lang="en-US" sz="16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Organizations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face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high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costs,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strict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privacy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rules,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limited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hardware.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</a:p>
          <a:p>
            <a:pPr marL="12700" marR="5080">
              <a:lnSpc>
                <a:spcPct val="121200"/>
              </a:lnSpc>
              <a:spcBef>
                <a:spcPts val="95"/>
              </a:spcBef>
            </a:pP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Smaller </a:t>
            </a:r>
            <a:r>
              <a:rPr lang="en-US" sz="16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models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are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accessible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but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often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lack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the</a:t>
            </a:r>
            <a:r>
              <a:rPr lang="en-US" sz="165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required</a:t>
            </a:r>
            <a:r>
              <a:rPr lang="en-US" sz="165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accuracy.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601200" y="7953375"/>
            <a:ext cx="7696200" cy="571500"/>
            <a:chOff x="9601200" y="7953375"/>
            <a:chExt cx="7696200" cy="571500"/>
          </a:xfrm>
        </p:grpSpPr>
        <p:sp>
          <p:nvSpPr>
            <p:cNvPr id="17" name="object 17"/>
            <p:cNvSpPr/>
            <p:nvPr/>
          </p:nvSpPr>
          <p:spPr>
            <a:xfrm>
              <a:off x="9620250" y="7953375"/>
              <a:ext cx="7677150" cy="571500"/>
            </a:xfrm>
            <a:custGeom>
              <a:avLst/>
              <a:gdLst/>
              <a:ahLst/>
              <a:cxnLst/>
              <a:rect l="l" t="t" r="r" b="b"/>
              <a:pathLst>
                <a:path w="7677150" h="571500">
                  <a:moveTo>
                    <a:pt x="7570355" y="571499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7570355" y="0"/>
                  </a:lnTo>
                  <a:lnTo>
                    <a:pt x="7613523" y="11572"/>
                  </a:lnTo>
                  <a:lnTo>
                    <a:pt x="7648976" y="38782"/>
                  </a:lnTo>
                  <a:lnTo>
                    <a:pt x="7671320" y="77491"/>
                  </a:lnTo>
                  <a:lnTo>
                    <a:pt x="7677149" y="106794"/>
                  </a:lnTo>
                  <a:lnTo>
                    <a:pt x="7677149" y="464704"/>
                  </a:lnTo>
                  <a:lnTo>
                    <a:pt x="7665576" y="507873"/>
                  </a:lnTo>
                  <a:lnTo>
                    <a:pt x="7638364" y="543328"/>
                  </a:lnTo>
                  <a:lnTo>
                    <a:pt x="7599655" y="565670"/>
                  </a:lnTo>
                  <a:lnTo>
                    <a:pt x="7570355" y="571499"/>
                  </a:lnTo>
                  <a:close/>
                </a:path>
              </a:pathLst>
            </a:custGeom>
            <a:solidFill>
              <a:srgbClr val="F0FDFA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601200" y="7953375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1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571500"/>
                  </a:lnTo>
                  <a:close/>
                </a:path>
              </a:pathLst>
            </a:custGeom>
            <a:solidFill>
              <a:srgbClr val="13B8A6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79000" y="8079672"/>
            <a:ext cx="72517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650" spc="-2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How</a:t>
            </a:r>
            <a:r>
              <a:rPr lang="en-US" sz="1650" spc="-6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can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we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boost</a:t>
            </a:r>
            <a:r>
              <a:rPr lang="en-US" sz="1650" spc="-4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8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SLM</a:t>
            </a:r>
            <a:r>
              <a:rPr lang="en-US" sz="1650" spc="-4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within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tight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resource</a:t>
            </a:r>
            <a:r>
              <a:rPr lang="en-US" sz="1650" spc="-4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2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and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privacy</a:t>
            </a:r>
            <a:r>
              <a:rPr lang="en-US" sz="1650" spc="-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constraints</a:t>
            </a:r>
            <a:r>
              <a:rPr lang="en-US" sz="1650" spc="-10" noProof="0" dirty="0">
                <a:solidFill>
                  <a:srgbClr val="0E756E"/>
                </a:solidFill>
                <a:latin typeface="Comic Sans MS"/>
                <a:cs typeface="Comic Sans MS"/>
              </a:rPr>
              <a:t>?</a:t>
            </a:r>
            <a:endParaRPr lang="en-US" sz="1650" noProof="0" dirty="0">
              <a:latin typeface="Comic Sans MS"/>
              <a:cs typeface="Comic Sans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n-US" spc="-310" noProof="0" dirty="0"/>
              <a:t>Research</a:t>
            </a:r>
            <a:r>
              <a:rPr lang="en-US" spc="-355" noProof="0" dirty="0"/>
              <a:t> </a:t>
            </a:r>
            <a:r>
              <a:rPr lang="en-US" spc="-215" noProof="0" dirty="0"/>
              <a:t>Objectives</a:t>
            </a: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lang="en-US" sz="2500" b="0" spc="-8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Enabling</a:t>
            </a:r>
            <a:r>
              <a:rPr lang="en-US" sz="2500" b="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Efficient</a:t>
            </a:r>
            <a:r>
              <a:rPr lang="en-US" sz="2500" b="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SLM</a:t>
            </a:r>
            <a:r>
              <a:rPr lang="en-US" sz="2500" b="0" spc="-3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Deployment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2251729"/>
            <a:ext cx="9560560" cy="82423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lang="en-US" sz="2500" b="1" spc="-120" noProof="0" dirty="0">
                <a:solidFill>
                  <a:srgbClr val="0E1729"/>
                </a:solidFill>
                <a:latin typeface="Arial"/>
                <a:cs typeface="Arial"/>
              </a:rPr>
              <a:t>Primary </a:t>
            </a:r>
            <a:r>
              <a:rPr lang="en-US" sz="2500" b="1" spc="-10" noProof="0" dirty="0">
                <a:solidFill>
                  <a:srgbClr val="0E1729"/>
                </a:solidFill>
                <a:latin typeface="Arial"/>
                <a:cs typeface="Arial"/>
              </a:rPr>
              <a:t>Goals</a:t>
            </a:r>
            <a:endParaRPr lang="en-US" sz="2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Design</a:t>
            </a:r>
            <a:r>
              <a:rPr lang="en-US" sz="2000" spc="-7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validate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an 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adaptive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framework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optimize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9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SLMs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for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real</a:t>
            </a:r>
            <a:r>
              <a:rPr lang="en-US" sz="20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world</a:t>
            </a: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deployment</a:t>
            </a:r>
            <a:r>
              <a:rPr lang="en-US" sz="20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4" y="3598990"/>
            <a:ext cx="17111471" cy="587044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4644" y="3931249"/>
            <a:ext cx="34163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450" b="1" spc="-100" noProof="0" dirty="0">
                <a:solidFill>
                  <a:srgbClr val="0D9487"/>
                </a:solidFill>
                <a:latin typeface="Arial"/>
                <a:cs typeface="Arial"/>
              </a:rPr>
              <a:t>01</a:t>
            </a:r>
            <a:endParaRPr lang="en-US" sz="2450" noProof="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sp>
        <p:nvSpPr>
          <p:cNvPr id="7" name="object 7"/>
          <p:cNvSpPr txBox="1"/>
          <p:nvPr/>
        </p:nvSpPr>
        <p:spPr>
          <a:xfrm>
            <a:off x="977900" y="4444255"/>
            <a:ext cx="4886960" cy="12223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2500" b="1" spc="-160" noProof="0" dirty="0">
                <a:solidFill>
                  <a:srgbClr val="0E1729"/>
                </a:solidFill>
                <a:latin typeface="Arial"/>
                <a:cs typeface="Arial"/>
              </a:rPr>
              <a:t>Resource</a:t>
            </a:r>
            <a:r>
              <a:rPr lang="en-US" sz="2600" b="1" spc="-16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500" b="1" spc="-130" noProof="0" dirty="0">
                <a:solidFill>
                  <a:srgbClr val="0E1729"/>
                </a:solidFill>
                <a:latin typeface="Arial"/>
                <a:cs typeface="Arial"/>
              </a:rPr>
              <a:t>Constrained</a:t>
            </a:r>
            <a:r>
              <a:rPr lang="en-US" sz="2500" b="1" spc="-1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100" noProof="0" dirty="0">
                <a:solidFill>
                  <a:srgbClr val="0E1729"/>
                </a:solidFill>
                <a:latin typeface="Arial"/>
                <a:cs typeface="Arial"/>
              </a:rPr>
              <a:t>Deployment</a:t>
            </a:r>
            <a:endParaRPr lang="en-US" sz="2500" noProof="0" dirty="0">
              <a:latin typeface="Arial"/>
              <a:cs typeface="Arial"/>
            </a:endParaRPr>
          </a:p>
          <a:p>
            <a:pPr marL="12700" marR="473709">
              <a:lnSpc>
                <a:spcPts val="2400"/>
              </a:lnSpc>
              <a:spcBef>
                <a:spcPts val="785"/>
              </a:spcBef>
            </a:pP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Deploy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</a:t>
            </a:r>
            <a:r>
              <a:rPr lang="en-US" sz="20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premises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strict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resource</a:t>
            </a:r>
            <a:r>
              <a:rPr lang="en-US" sz="20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 </a:t>
            </a:r>
            <a:r>
              <a:rPr lang="en-US" sz="20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privacy</a:t>
            </a:r>
            <a:r>
              <a:rPr lang="en-US" sz="205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20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single</a:t>
            </a:r>
            <a:r>
              <a:rPr lang="en-US" sz="205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spc="-18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GPU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constraints</a:t>
            </a:r>
            <a:r>
              <a:rPr lang="en-US" sz="20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300" y="5872559"/>
            <a:ext cx="301688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50" spc="-2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Practical</a:t>
            </a:r>
            <a:r>
              <a:rPr lang="en-US" sz="1700" spc="-2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,</a:t>
            </a:r>
            <a:r>
              <a:rPr lang="en-US" sz="1700" spc="-1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real</a:t>
            </a:r>
            <a:r>
              <a:rPr lang="en-US" sz="170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-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world</a:t>
            </a:r>
            <a:r>
              <a:rPr lang="en-US" sz="1650" spc="1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applicability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5768" y="3931249"/>
            <a:ext cx="398145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450" b="1" spc="75" noProof="0" dirty="0">
                <a:solidFill>
                  <a:srgbClr val="0D9487"/>
                </a:solidFill>
                <a:latin typeface="Arial"/>
                <a:cs typeface="Arial"/>
              </a:rPr>
              <a:t>02</a:t>
            </a:r>
            <a:endParaRPr lang="en-US" sz="2450" noProof="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67450" y="4444255"/>
            <a:ext cx="4892675" cy="12223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2500" b="1" spc="-125" noProof="0" dirty="0">
                <a:solidFill>
                  <a:srgbClr val="0E1729"/>
                </a:solidFill>
                <a:latin typeface="Arial"/>
                <a:cs typeface="Arial"/>
              </a:rPr>
              <a:t>Adaptive</a:t>
            </a:r>
            <a:r>
              <a:rPr lang="en-US" sz="2500" b="1" spc="-2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140" noProof="0" dirty="0">
                <a:solidFill>
                  <a:srgbClr val="0E1729"/>
                </a:solidFill>
                <a:latin typeface="Arial"/>
                <a:cs typeface="Arial"/>
              </a:rPr>
              <a:t>Query</a:t>
            </a:r>
            <a:r>
              <a:rPr lang="en-US" sz="2600" b="1" spc="-14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500" b="1" spc="-1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endParaRPr lang="en-US" sz="2500" noProof="0" dirty="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85"/>
              </a:spcBef>
            </a:pP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Select</a:t>
            </a:r>
            <a:r>
              <a:rPr lang="en-US" sz="2000" spc="-9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00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Direct</a:t>
            </a:r>
            <a:r>
              <a:rPr lang="en-US" sz="2000" spc="-5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Answer</a:t>
            </a:r>
            <a:r>
              <a:rPr lang="en-US" sz="205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2050" spc="-7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30" noProof="0" dirty="0" err="1">
                <a:solidFill>
                  <a:srgbClr val="334054"/>
                </a:solidFill>
                <a:latin typeface="Microsoft Sans Serif"/>
                <a:cs typeface="Microsoft Sans Serif"/>
              </a:rPr>
              <a:t>CoT</a:t>
            </a:r>
            <a:r>
              <a:rPr lang="en-US" sz="2050" spc="-13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205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6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9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RAG </a:t>
            </a:r>
            <a:r>
              <a:rPr lang="en-US" sz="20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based</a:t>
            </a:r>
            <a:r>
              <a:rPr lang="en-US" sz="200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</a:t>
            </a:r>
            <a:r>
              <a:rPr lang="en-US" sz="2000" spc="-114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the</a:t>
            </a:r>
            <a:r>
              <a:rPr lang="en-US" sz="2000" spc="-10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0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9850" y="5879397"/>
            <a:ext cx="225615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Intelligent</a:t>
            </a:r>
            <a:r>
              <a:rPr lang="en-US" sz="1650" spc="-4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path</a:t>
            </a:r>
            <a:r>
              <a:rPr lang="en-US" sz="1650" spc="-4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selection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73087" y="3931249"/>
            <a:ext cx="40259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450" b="1" spc="90" noProof="0" dirty="0">
                <a:solidFill>
                  <a:srgbClr val="0D9487"/>
                </a:solidFill>
                <a:latin typeface="Arial"/>
                <a:cs typeface="Arial"/>
              </a:rPr>
              <a:t>03</a:t>
            </a:r>
            <a:endParaRPr lang="en-US" sz="2450" noProof="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57001" y="4444255"/>
            <a:ext cx="4380230" cy="12223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2500" b="1" spc="-200" noProof="0" dirty="0">
                <a:solidFill>
                  <a:srgbClr val="0E1729"/>
                </a:solidFill>
                <a:latin typeface="Arial"/>
                <a:cs typeface="Arial"/>
              </a:rPr>
              <a:t>End</a:t>
            </a:r>
            <a:r>
              <a:rPr lang="en-US" sz="2600" b="1" spc="-20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500" b="1" spc="-140" noProof="0" dirty="0">
                <a:solidFill>
                  <a:srgbClr val="0E1729"/>
                </a:solidFill>
                <a:latin typeface="Arial"/>
                <a:cs typeface="Arial"/>
              </a:rPr>
              <a:t>to</a:t>
            </a:r>
            <a:r>
              <a:rPr lang="en-US" sz="2600" b="1" spc="-140" noProof="0" dirty="0">
                <a:solidFill>
                  <a:srgbClr val="0E1729"/>
                </a:solidFill>
                <a:latin typeface="Berlin Sans FB"/>
                <a:cs typeface="Berlin Sans FB"/>
              </a:rPr>
              <a:t>-</a:t>
            </a:r>
            <a:r>
              <a:rPr lang="en-US" sz="2500" b="1" spc="-210" noProof="0" dirty="0">
                <a:solidFill>
                  <a:srgbClr val="0E1729"/>
                </a:solidFill>
                <a:latin typeface="Arial"/>
                <a:cs typeface="Arial"/>
              </a:rPr>
              <a:t>End</a:t>
            </a:r>
            <a:r>
              <a:rPr lang="en-US" sz="2500" b="1" spc="-4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500" b="1" spc="-10" noProof="0" dirty="0">
                <a:solidFill>
                  <a:srgbClr val="0E1729"/>
                </a:solidFill>
                <a:latin typeface="Arial"/>
                <a:cs typeface="Arial"/>
              </a:rPr>
              <a:t>Efficiency</a:t>
            </a:r>
            <a:endParaRPr lang="en-US" sz="2500" noProof="0" dirty="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85"/>
              </a:spcBef>
            </a:pP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Optimize</a:t>
            </a:r>
            <a:r>
              <a:rPr lang="en-US" sz="20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latency</a:t>
            </a:r>
            <a:r>
              <a:rPr lang="en-US" sz="20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205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energy</a:t>
            </a:r>
            <a:r>
              <a:rPr lang="en-US" sz="205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,</a:t>
            </a:r>
            <a:r>
              <a:rPr lang="en-US" sz="2050" spc="-8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cost</a:t>
            </a:r>
            <a:r>
              <a:rPr lang="en-US" sz="20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while </a:t>
            </a:r>
            <a:r>
              <a:rPr lang="en-US" sz="20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maintaining</a:t>
            </a:r>
            <a:r>
              <a:rPr lang="en-US" sz="2000" spc="-8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0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09401" y="5879397"/>
            <a:ext cx="249428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1650" spc="-1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without</a:t>
            </a:r>
            <a:r>
              <a:rPr lang="en-US" sz="1650" spc="-1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sacrifice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9669" y="6845899"/>
            <a:ext cx="41148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450" b="1" spc="120" noProof="0" dirty="0">
                <a:solidFill>
                  <a:srgbClr val="0D9487"/>
                </a:solidFill>
                <a:latin typeface="Arial"/>
                <a:cs typeface="Arial"/>
              </a:rPr>
              <a:t>04</a:t>
            </a:r>
            <a:endParaRPr lang="en-US" sz="2450" noProof="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900" y="7367878"/>
            <a:ext cx="4647565" cy="121348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lang="en-US" sz="2500" b="1" spc="-45" noProof="0" dirty="0">
                <a:solidFill>
                  <a:srgbClr val="0E1729"/>
                </a:solidFill>
                <a:latin typeface="Arial"/>
                <a:cs typeface="Arial"/>
              </a:rPr>
              <a:t>Generalization</a:t>
            </a:r>
            <a:endParaRPr lang="en-US" sz="2500" noProof="0" dirty="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805"/>
              </a:spcBef>
            </a:pPr>
            <a:r>
              <a:rPr lang="en-US" sz="2000" spc="-6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Validate</a:t>
            </a:r>
            <a:r>
              <a:rPr lang="en-US" sz="2000" spc="-7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on</a:t>
            </a:r>
            <a:r>
              <a:rPr lang="en-US" sz="2000" spc="-9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diverse</a:t>
            </a:r>
            <a:r>
              <a:rPr lang="en-US" sz="2000" spc="-8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datasets</a:t>
            </a:r>
            <a:r>
              <a:rPr lang="en-US" sz="200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like</a:t>
            </a:r>
            <a:r>
              <a:rPr lang="en-US" sz="2000" spc="-8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ARC</a:t>
            </a:r>
            <a:r>
              <a:rPr lang="en-US" sz="2050" spc="-1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2000" spc="-8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Easy </a:t>
            </a:r>
            <a:r>
              <a:rPr lang="en-US" sz="20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noProof="0" dirty="0" err="1">
                <a:solidFill>
                  <a:srgbClr val="334054"/>
                </a:solidFill>
                <a:latin typeface="Microsoft Sans Serif"/>
                <a:cs typeface="Microsoft Sans Serif"/>
              </a:rPr>
              <a:t>HotPotQA</a:t>
            </a:r>
            <a:r>
              <a:rPr lang="en-US" sz="205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.</a:t>
            </a:r>
            <a:endParaRPr lang="en-US" sz="2050" noProof="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0300" y="8794047"/>
            <a:ext cx="17145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650" spc="-35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Broad</a:t>
            </a:r>
            <a:r>
              <a:rPr lang="en-US" sz="1650" spc="-7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 </a:t>
            </a:r>
            <a:r>
              <a:rPr lang="en-US" sz="1650" spc="-10" noProof="0" dirty="0">
                <a:solidFill>
                  <a:srgbClr val="0E756E"/>
                </a:solidFill>
                <a:latin typeface="Microsoft Sans Serif"/>
                <a:cs typeface="Microsoft Sans Serif"/>
              </a:rPr>
              <a:t>applicability</a:t>
            </a:r>
            <a:endParaRPr lang="en-US" sz="1650" noProof="0" dirty="0">
              <a:latin typeface="Microsoft Sans Serif"/>
              <a:cs typeface="Microsoft Sans Serif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F5BDA7-5110-9B5B-0849-BBD43474DAD0}"/>
              </a:ext>
            </a:extLst>
          </p:cNvPr>
          <p:cNvSpPr/>
          <p:nvPr/>
        </p:nvSpPr>
        <p:spPr>
          <a:xfrm>
            <a:off x="6324600" y="6515100"/>
            <a:ext cx="11430000" cy="2819400"/>
          </a:xfrm>
          <a:prstGeom prst="rect">
            <a:avLst/>
          </a:prstGeom>
          <a:solidFill>
            <a:srgbClr val="F6F8FA"/>
          </a:solidFill>
          <a:ln>
            <a:solidFill>
              <a:srgbClr val="F8FA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36E63E-1A89-D722-5BC3-5F213B4F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6515100"/>
            <a:ext cx="5792008" cy="28483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2A756E-75CF-BCEF-981C-6F2158CE9032}"/>
              </a:ext>
            </a:extLst>
          </p:cNvPr>
          <p:cNvSpPr/>
          <p:nvPr/>
        </p:nvSpPr>
        <p:spPr>
          <a:xfrm>
            <a:off x="11887200" y="3619500"/>
            <a:ext cx="5715000" cy="2819400"/>
          </a:xfrm>
          <a:prstGeom prst="rect">
            <a:avLst/>
          </a:prstGeom>
          <a:solidFill>
            <a:srgbClr val="F5F8FA"/>
          </a:solidFill>
          <a:ln>
            <a:solidFill>
              <a:srgbClr val="F6F8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2B6991-9EB3-A62F-6F9A-D830026D91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r="2431"/>
          <a:stretch>
            <a:fillRect/>
          </a:stretch>
        </p:blipFill>
        <p:spPr>
          <a:xfrm>
            <a:off x="11963400" y="4762500"/>
            <a:ext cx="6170299" cy="3633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39CD1C-85BC-17A3-A696-0BA96578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6438900"/>
            <a:ext cx="5801535" cy="2943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lang="en-US" sz="4900" spc="-185" noProof="0" dirty="0"/>
              <a:t>Related</a:t>
            </a:r>
            <a:r>
              <a:rPr lang="en-US" sz="4900" spc="-285" noProof="0" dirty="0"/>
              <a:t> </a:t>
            </a:r>
            <a:r>
              <a:rPr lang="en-US" sz="4900" spc="-20" noProof="0" dirty="0"/>
              <a:t>Work</a:t>
            </a:r>
            <a:endParaRPr lang="en-US" sz="4900" noProof="0" dirty="0"/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500" b="0" spc="-7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Foundations</a:t>
            </a:r>
            <a:r>
              <a:rPr lang="en-US" sz="2500" b="0" spc="-7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450" b="0" spc="-204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&amp;</a:t>
            </a:r>
            <a:r>
              <a:rPr lang="en-US" sz="2450" b="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Efficiency</a:t>
            </a:r>
            <a:r>
              <a:rPr lang="en-US" sz="2500" b="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2500" b="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Techniques</a:t>
            </a:r>
            <a:endParaRPr lang="en-US" sz="2500" noProof="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1943100"/>
            <a:ext cx="16764000" cy="2362200"/>
          </a:xfrm>
          <a:custGeom>
            <a:avLst/>
            <a:gdLst/>
            <a:ahLst/>
            <a:cxnLst/>
            <a:rect l="l" t="t" r="r" b="b"/>
            <a:pathLst>
              <a:path w="16764000" h="2362200">
                <a:moveTo>
                  <a:pt x="16611600" y="2362200"/>
                </a:moveTo>
                <a:lnTo>
                  <a:pt x="152400" y="2362200"/>
                </a:lnTo>
                <a:lnTo>
                  <a:pt x="144912" y="2362016"/>
                </a:lnTo>
                <a:lnTo>
                  <a:pt x="101066" y="2353294"/>
                </a:lnTo>
                <a:lnTo>
                  <a:pt x="61607" y="2332203"/>
                </a:lnTo>
                <a:lnTo>
                  <a:pt x="29995" y="2300592"/>
                </a:lnTo>
                <a:lnTo>
                  <a:pt x="8904" y="2261133"/>
                </a:lnTo>
                <a:lnTo>
                  <a:pt x="182" y="2217287"/>
                </a:lnTo>
                <a:lnTo>
                  <a:pt x="0" y="2209800"/>
                </a:lnTo>
                <a:lnTo>
                  <a:pt x="0" y="152400"/>
                </a:lnTo>
                <a:lnTo>
                  <a:pt x="6560" y="108159"/>
                </a:lnTo>
                <a:lnTo>
                  <a:pt x="25683" y="67730"/>
                </a:lnTo>
                <a:lnTo>
                  <a:pt x="55717" y="34591"/>
                </a:lnTo>
                <a:lnTo>
                  <a:pt x="94078" y="11600"/>
                </a:lnTo>
                <a:lnTo>
                  <a:pt x="137462" y="732"/>
                </a:lnTo>
                <a:lnTo>
                  <a:pt x="152400" y="0"/>
                </a:lnTo>
                <a:lnTo>
                  <a:pt x="16611600" y="0"/>
                </a:lnTo>
                <a:lnTo>
                  <a:pt x="16655838" y="6560"/>
                </a:lnTo>
                <a:lnTo>
                  <a:pt x="16696266" y="25683"/>
                </a:lnTo>
                <a:lnTo>
                  <a:pt x="16729406" y="55717"/>
                </a:lnTo>
                <a:lnTo>
                  <a:pt x="16752395" y="94078"/>
                </a:lnTo>
                <a:lnTo>
                  <a:pt x="16763266" y="137461"/>
                </a:lnTo>
                <a:lnTo>
                  <a:pt x="16764000" y="152400"/>
                </a:lnTo>
                <a:lnTo>
                  <a:pt x="16764000" y="2209800"/>
                </a:lnTo>
                <a:lnTo>
                  <a:pt x="16757436" y="2254039"/>
                </a:lnTo>
                <a:lnTo>
                  <a:pt x="16738312" y="2294468"/>
                </a:lnTo>
                <a:lnTo>
                  <a:pt x="16708281" y="2327607"/>
                </a:lnTo>
                <a:lnTo>
                  <a:pt x="16669919" y="2350598"/>
                </a:lnTo>
                <a:lnTo>
                  <a:pt x="16626537" y="2361467"/>
                </a:lnTo>
                <a:lnTo>
                  <a:pt x="16611600" y="2362200"/>
                </a:lnTo>
                <a:close/>
              </a:path>
            </a:pathLst>
          </a:custGeom>
          <a:solidFill>
            <a:srgbClr val="F1F5F9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4" name="object 4"/>
          <p:cNvSpPr txBox="1"/>
          <p:nvPr/>
        </p:nvSpPr>
        <p:spPr>
          <a:xfrm>
            <a:off x="1054100" y="2206279"/>
            <a:ext cx="24828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Research</a:t>
            </a:r>
            <a:r>
              <a:rPr lang="en-US" sz="2000" b="1" spc="-9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2000" b="1" spc="-114" noProof="0" dirty="0">
                <a:solidFill>
                  <a:srgbClr val="0E1729"/>
                </a:solidFill>
                <a:latin typeface="Arial"/>
                <a:cs typeface="Arial"/>
              </a:rPr>
              <a:t>Foundations</a:t>
            </a:r>
            <a:endParaRPr lang="en-US" sz="2000" noProof="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4100" y="2736893"/>
            <a:ext cx="6935470" cy="5543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z="1500" b="1" spc="-114" noProof="0" dirty="0">
                <a:solidFill>
                  <a:srgbClr val="0E1729"/>
                </a:solidFill>
                <a:latin typeface="Arial"/>
                <a:cs typeface="Arial"/>
              </a:rPr>
              <a:t>LLM</a:t>
            </a:r>
            <a:r>
              <a:rPr lang="en-US" sz="150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0E1729"/>
                </a:solidFill>
                <a:latin typeface="Arial"/>
                <a:cs typeface="Arial"/>
              </a:rPr>
              <a:t>Evolution</a:t>
            </a:r>
            <a:r>
              <a:rPr lang="en-US" sz="1450" b="1" spc="-10" noProof="0" dirty="0">
                <a:solidFill>
                  <a:srgbClr val="0E1729"/>
                </a:solidFill>
                <a:latin typeface="Arial"/>
                <a:cs typeface="Arial"/>
              </a:rPr>
              <a:t>: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5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From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RNN</a:t>
            </a:r>
            <a:r>
              <a:rPr lang="en-US" sz="155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/</a:t>
            </a:r>
            <a:r>
              <a:rPr lang="en-US" sz="1500" spc="-8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LSTM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limitations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Transformer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revolution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</a:t>
            </a:r>
            <a:r>
              <a:rPr lang="en-US" sz="1500" spc="-1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self</a:t>
            </a:r>
            <a:r>
              <a:rPr lang="en-US" sz="15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attention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mechanisms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4100" y="3422694"/>
            <a:ext cx="5224780" cy="5543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US" sz="1500" b="1" spc="-65" noProof="0" dirty="0">
                <a:solidFill>
                  <a:srgbClr val="0E1729"/>
                </a:solidFill>
                <a:latin typeface="Arial"/>
                <a:cs typeface="Arial"/>
              </a:rPr>
              <a:t>Modern </a:t>
            </a:r>
            <a:r>
              <a:rPr lang="en-US" sz="1500" b="1" spc="-25" noProof="0" dirty="0">
                <a:solidFill>
                  <a:srgbClr val="0E1729"/>
                </a:solidFill>
                <a:latin typeface="Arial"/>
                <a:cs typeface="Arial"/>
              </a:rPr>
              <a:t>IR</a:t>
            </a:r>
            <a:r>
              <a:rPr lang="en-US" sz="1450" b="1" spc="-25" noProof="0" dirty="0">
                <a:solidFill>
                  <a:srgbClr val="0E1729"/>
                </a:solidFill>
                <a:latin typeface="Arial"/>
                <a:cs typeface="Arial"/>
              </a:rPr>
              <a:t>: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Shift</a:t>
            </a:r>
            <a:r>
              <a:rPr lang="en-US" sz="1500" spc="-7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from</a:t>
            </a:r>
            <a:r>
              <a:rPr lang="en-US" sz="15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term</a:t>
            </a:r>
            <a:r>
              <a:rPr lang="en-US" sz="155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-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5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to</a:t>
            </a:r>
            <a:r>
              <a:rPr lang="en-US" sz="15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3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neural</a:t>
            </a:r>
            <a:r>
              <a:rPr lang="en-US" sz="15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5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with</a:t>
            </a:r>
            <a:r>
              <a:rPr lang="en-US" sz="1500" spc="-4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2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integrated</a:t>
            </a:r>
            <a:r>
              <a:rPr lang="en-US" sz="1500" spc="-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45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IR</a:t>
            </a:r>
            <a:r>
              <a:rPr lang="en-US" sz="1500" spc="-2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 </a:t>
            </a:r>
            <a:r>
              <a:rPr lang="en-US" sz="1500" spc="-10" noProof="0" dirty="0">
                <a:solidFill>
                  <a:srgbClr val="334054"/>
                </a:solidFill>
                <a:latin typeface="Microsoft Sans Serif"/>
                <a:cs typeface="Microsoft Sans Serif"/>
              </a:rPr>
              <a:t>stack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3700" y="3414304"/>
            <a:ext cx="7785100" cy="55335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1500" b="1" spc="-70" noProof="0" dirty="0">
                <a:solidFill>
                  <a:srgbClr val="0E1729"/>
                </a:solidFill>
                <a:latin typeface="Arial"/>
                <a:cs typeface="Arial"/>
              </a:rPr>
              <a:t>Dataset Benchmark</a:t>
            </a:r>
            <a:r>
              <a:rPr lang="en-US" sz="1450" b="1" spc="-10" noProof="0" dirty="0">
                <a:solidFill>
                  <a:srgbClr val="0E1729"/>
                </a:solidFill>
                <a:latin typeface="Arial"/>
                <a:cs typeface="Arial"/>
              </a:rPr>
              <a:t>: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GB" sz="1500" spc="-40" dirty="0">
                <a:solidFill>
                  <a:srgbClr val="334054"/>
                </a:solidFill>
                <a:latin typeface="Microsoft Sans Serif"/>
                <a:cs typeface="Microsoft Sans Serif"/>
              </a:rPr>
              <a:t>From static test sets to dynamic, diverse, and capability-driven evaluation of LLM performance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251" y="4533914"/>
            <a:ext cx="5727700" cy="5105386"/>
            <a:chOff x="588251" y="4876812"/>
            <a:chExt cx="5727700" cy="2630805"/>
          </a:xfrm>
        </p:grpSpPr>
        <p:sp>
          <p:nvSpPr>
            <p:cNvPr id="10" name="object 10"/>
            <p:cNvSpPr/>
            <p:nvPr/>
          </p:nvSpPr>
          <p:spPr>
            <a:xfrm>
              <a:off x="588251" y="4876812"/>
              <a:ext cx="5727700" cy="2630805"/>
            </a:xfrm>
            <a:custGeom>
              <a:avLst/>
              <a:gdLst/>
              <a:ahLst/>
              <a:cxnLst/>
              <a:rect l="l" t="t" r="r" b="b"/>
              <a:pathLst>
                <a:path w="5727700" h="2630804">
                  <a:moveTo>
                    <a:pt x="5727192" y="0"/>
                  </a:moveTo>
                  <a:lnTo>
                    <a:pt x="5545836" y="0"/>
                  </a:lnTo>
                  <a:lnTo>
                    <a:pt x="5545836" y="228600"/>
                  </a:lnTo>
                  <a:lnTo>
                    <a:pt x="5545836" y="2209800"/>
                  </a:lnTo>
                  <a:lnTo>
                    <a:pt x="5539727" y="2251202"/>
                  </a:lnTo>
                  <a:lnTo>
                    <a:pt x="5521782" y="2289187"/>
                  </a:lnTo>
                  <a:lnTo>
                    <a:pt x="5493563" y="2320290"/>
                  </a:lnTo>
                  <a:lnTo>
                    <a:pt x="5457647" y="2341791"/>
                  </a:lnTo>
                  <a:lnTo>
                    <a:pt x="5417045" y="2351989"/>
                  </a:lnTo>
                  <a:lnTo>
                    <a:pt x="5402961" y="2352675"/>
                  </a:lnTo>
                  <a:lnTo>
                    <a:pt x="326136" y="2352675"/>
                  </a:lnTo>
                  <a:lnTo>
                    <a:pt x="284734" y="2346553"/>
                  </a:lnTo>
                  <a:lnTo>
                    <a:pt x="246748" y="2328608"/>
                  </a:lnTo>
                  <a:lnTo>
                    <a:pt x="215646" y="2300389"/>
                  </a:lnTo>
                  <a:lnTo>
                    <a:pt x="194144" y="2264473"/>
                  </a:lnTo>
                  <a:lnTo>
                    <a:pt x="183946" y="2223871"/>
                  </a:lnTo>
                  <a:lnTo>
                    <a:pt x="183261" y="2209800"/>
                  </a:lnTo>
                  <a:lnTo>
                    <a:pt x="183261" y="228600"/>
                  </a:lnTo>
                  <a:lnTo>
                    <a:pt x="189382" y="187185"/>
                  </a:lnTo>
                  <a:lnTo>
                    <a:pt x="207327" y="149199"/>
                  </a:lnTo>
                  <a:lnTo>
                    <a:pt x="235546" y="118097"/>
                  </a:lnTo>
                  <a:lnTo>
                    <a:pt x="271462" y="96596"/>
                  </a:lnTo>
                  <a:lnTo>
                    <a:pt x="312064" y="86398"/>
                  </a:lnTo>
                  <a:lnTo>
                    <a:pt x="326136" y="85725"/>
                  </a:lnTo>
                  <a:lnTo>
                    <a:pt x="5402961" y="85725"/>
                  </a:lnTo>
                  <a:lnTo>
                    <a:pt x="5444375" y="91833"/>
                  </a:lnTo>
                  <a:lnTo>
                    <a:pt x="5482361" y="109778"/>
                  </a:lnTo>
                  <a:lnTo>
                    <a:pt x="5513463" y="137998"/>
                  </a:lnTo>
                  <a:lnTo>
                    <a:pt x="5534965" y="173913"/>
                  </a:lnTo>
                  <a:lnTo>
                    <a:pt x="5545163" y="214515"/>
                  </a:lnTo>
                  <a:lnTo>
                    <a:pt x="5545836" y="228600"/>
                  </a:lnTo>
                  <a:lnTo>
                    <a:pt x="5545836" y="0"/>
                  </a:lnTo>
                  <a:lnTo>
                    <a:pt x="0" y="0"/>
                  </a:lnTo>
                  <a:lnTo>
                    <a:pt x="0" y="2630424"/>
                  </a:lnTo>
                  <a:lnTo>
                    <a:pt x="5727192" y="2630424"/>
                  </a:lnTo>
                  <a:lnTo>
                    <a:pt x="5727192" y="2352675"/>
                  </a:lnTo>
                  <a:lnTo>
                    <a:pt x="5727192" y="85725"/>
                  </a:lnTo>
                  <a:lnTo>
                    <a:pt x="572719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00" y="4952999"/>
              <a:ext cx="5381625" cy="2286000"/>
            </a:xfrm>
            <a:custGeom>
              <a:avLst/>
              <a:gdLst/>
              <a:ahLst/>
              <a:cxnLst/>
              <a:rect l="l" t="t" r="r" b="b"/>
              <a:pathLst>
                <a:path w="5381625" h="2286000">
                  <a:moveTo>
                    <a:pt x="5229225" y="2286000"/>
                  </a:moveTo>
                  <a:lnTo>
                    <a:pt x="152400" y="2286000"/>
                  </a:lnTo>
                  <a:lnTo>
                    <a:pt x="144912" y="2285816"/>
                  </a:lnTo>
                  <a:lnTo>
                    <a:pt x="101066" y="2277094"/>
                  </a:lnTo>
                  <a:lnTo>
                    <a:pt x="61607" y="2256003"/>
                  </a:lnTo>
                  <a:lnTo>
                    <a:pt x="29995" y="2224391"/>
                  </a:lnTo>
                  <a:lnTo>
                    <a:pt x="8904" y="2184933"/>
                  </a:lnTo>
                  <a:lnTo>
                    <a:pt x="182" y="2141087"/>
                  </a:lnTo>
                  <a:lnTo>
                    <a:pt x="0" y="2133600"/>
                  </a:lnTo>
                  <a:lnTo>
                    <a:pt x="0" y="152400"/>
                  </a:lnTo>
                  <a:lnTo>
                    <a:pt x="6560" y="108159"/>
                  </a:lnTo>
                  <a:lnTo>
                    <a:pt x="25683" y="67731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2" y="732"/>
                  </a:lnTo>
                  <a:lnTo>
                    <a:pt x="152400" y="0"/>
                  </a:lnTo>
                  <a:lnTo>
                    <a:pt x="5229225" y="0"/>
                  </a:lnTo>
                  <a:lnTo>
                    <a:pt x="5273464" y="6560"/>
                  </a:lnTo>
                  <a:lnTo>
                    <a:pt x="5313893" y="25683"/>
                  </a:lnTo>
                  <a:lnTo>
                    <a:pt x="5347032" y="55717"/>
                  </a:lnTo>
                  <a:lnTo>
                    <a:pt x="5370023" y="94078"/>
                  </a:lnTo>
                  <a:lnTo>
                    <a:pt x="5380892" y="137461"/>
                  </a:lnTo>
                  <a:lnTo>
                    <a:pt x="5381625" y="152400"/>
                  </a:lnTo>
                  <a:lnTo>
                    <a:pt x="5381625" y="2133600"/>
                  </a:lnTo>
                  <a:lnTo>
                    <a:pt x="5375063" y="2177839"/>
                  </a:lnTo>
                  <a:lnTo>
                    <a:pt x="5355939" y="2218268"/>
                  </a:lnTo>
                  <a:lnTo>
                    <a:pt x="5325907" y="2251407"/>
                  </a:lnTo>
                  <a:lnTo>
                    <a:pt x="5287545" y="2274398"/>
                  </a:lnTo>
                  <a:lnTo>
                    <a:pt x="5244163" y="2285267"/>
                  </a:lnTo>
                  <a:lnTo>
                    <a:pt x="5229225" y="228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000" y="6604502"/>
              <a:ext cx="5381625" cy="634496"/>
            </a:xfrm>
            <a:custGeom>
              <a:avLst/>
              <a:gdLst/>
              <a:ahLst/>
              <a:cxnLst/>
              <a:rect l="l" t="t" r="r" b="b"/>
              <a:pathLst>
                <a:path w="5381625" h="1266825">
                  <a:moveTo>
                    <a:pt x="5229225" y="1266825"/>
                  </a:moveTo>
                  <a:lnTo>
                    <a:pt x="152400" y="1266825"/>
                  </a:lnTo>
                  <a:lnTo>
                    <a:pt x="137387" y="1266099"/>
                  </a:lnTo>
                  <a:lnTo>
                    <a:pt x="94078" y="1255223"/>
                  </a:lnTo>
                  <a:lnTo>
                    <a:pt x="55765" y="1232289"/>
                  </a:lnTo>
                  <a:lnTo>
                    <a:pt x="25660" y="1199108"/>
                  </a:lnTo>
                  <a:lnTo>
                    <a:pt x="6525" y="1158597"/>
                  </a:lnTo>
                  <a:lnTo>
                    <a:pt x="0" y="1114424"/>
                  </a:lnTo>
                  <a:lnTo>
                    <a:pt x="0" y="0"/>
                  </a:lnTo>
                  <a:lnTo>
                    <a:pt x="5381625" y="0"/>
                  </a:lnTo>
                  <a:lnTo>
                    <a:pt x="5381625" y="1114424"/>
                  </a:lnTo>
                  <a:lnTo>
                    <a:pt x="5380899" y="1129437"/>
                  </a:lnTo>
                  <a:lnTo>
                    <a:pt x="5370023" y="1172745"/>
                  </a:lnTo>
                  <a:lnTo>
                    <a:pt x="5347090" y="1211058"/>
                  </a:lnTo>
                  <a:lnTo>
                    <a:pt x="5313909" y="1241163"/>
                  </a:lnTo>
                  <a:lnTo>
                    <a:pt x="5273398" y="1260298"/>
                  </a:lnTo>
                  <a:lnTo>
                    <a:pt x="5229225" y="1266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62000" y="6604502"/>
              <a:ext cx="5381625" cy="9525"/>
            </a:xfrm>
            <a:custGeom>
              <a:avLst/>
              <a:gdLst/>
              <a:ahLst/>
              <a:cxnLst/>
              <a:rect l="l" t="t" r="r" b="b"/>
              <a:pathLst>
                <a:path w="5381625" h="9525">
                  <a:moveTo>
                    <a:pt x="538162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5381625" y="0"/>
                  </a:lnTo>
                  <a:lnTo>
                    <a:pt x="5381625" y="9525"/>
                  </a:lnTo>
                  <a:close/>
                </a:path>
              </a:pathLst>
            </a:custGeom>
            <a:solidFill>
              <a:srgbClr val="27272A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0600" y="7962900"/>
            <a:ext cx="4772025" cy="9366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sz="1500" b="1" spc="-85" noProof="0" dirty="0">
                <a:solidFill>
                  <a:srgbClr val="0E1729"/>
                </a:solidFill>
                <a:latin typeface="Arial"/>
                <a:cs typeface="Arial"/>
              </a:rPr>
              <a:t>Figure</a:t>
            </a:r>
            <a:r>
              <a:rPr lang="en-US" sz="1500" b="1" spc="-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450" b="1" spc="-155" noProof="0" dirty="0">
                <a:solidFill>
                  <a:srgbClr val="0E1729"/>
                </a:solidFill>
                <a:latin typeface="Arial"/>
                <a:cs typeface="Arial"/>
              </a:rPr>
              <a:t>1:</a:t>
            </a:r>
            <a:r>
              <a:rPr lang="en-US" sz="1450" b="1" spc="-1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65" noProof="0" dirty="0">
                <a:solidFill>
                  <a:srgbClr val="0E1729"/>
                </a:solidFill>
                <a:latin typeface="Arial"/>
                <a:cs typeface="Arial"/>
              </a:rPr>
              <a:t>Retrieval</a:t>
            </a:r>
            <a:r>
              <a:rPr lang="en-US" sz="1450" b="1" spc="-65" noProof="0" dirty="0">
                <a:solidFill>
                  <a:srgbClr val="0E1729"/>
                </a:solidFill>
                <a:latin typeface="Arial"/>
                <a:cs typeface="Arial"/>
              </a:rPr>
              <a:t>-</a:t>
            </a:r>
            <a:r>
              <a:rPr lang="en-US" sz="1500" b="1" spc="-80" noProof="0" dirty="0">
                <a:solidFill>
                  <a:srgbClr val="0E1729"/>
                </a:solidFill>
                <a:latin typeface="Arial"/>
                <a:cs typeface="Arial"/>
              </a:rPr>
              <a:t>Augmented</a:t>
            </a:r>
            <a:r>
              <a:rPr lang="en-US" sz="1500" b="1" spc="-2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80" noProof="0" dirty="0">
                <a:solidFill>
                  <a:srgbClr val="0E1729"/>
                </a:solidFill>
                <a:latin typeface="Arial"/>
                <a:cs typeface="Arial"/>
              </a:rPr>
              <a:t>Generation</a:t>
            </a:r>
            <a:r>
              <a:rPr lang="en-US" sz="1500" b="1" spc="-3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450" b="1" spc="-10" noProof="0" dirty="0">
                <a:solidFill>
                  <a:srgbClr val="0E1729"/>
                </a:solidFill>
                <a:latin typeface="Arial"/>
                <a:cs typeface="Arial"/>
              </a:rPr>
              <a:t>(</a:t>
            </a:r>
            <a:r>
              <a:rPr lang="en-US" sz="1500" b="1" spc="-10" noProof="0" dirty="0">
                <a:solidFill>
                  <a:srgbClr val="0E1729"/>
                </a:solidFill>
                <a:latin typeface="Arial"/>
                <a:cs typeface="Arial"/>
              </a:rPr>
              <a:t>RAG</a:t>
            </a:r>
            <a:r>
              <a:rPr lang="en-US" sz="1450" b="1" spc="-10" noProof="0" dirty="0">
                <a:solidFill>
                  <a:srgbClr val="0E1729"/>
                </a:solidFill>
                <a:latin typeface="Arial"/>
                <a:cs typeface="Arial"/>
              </a:rPr>
              <a:t>)</a:t>
            </a:r>
            <a:endParaRPr lang="en-US" sz="1450" noProof="0" dirty="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710"/>
              </a:spcBef>
            </a:pP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Neural</a:t>
            </a:r>
            <a:r>
              <a:rPr lang="en-US" sz="13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retrieval</a:t>
            </a:r>
            <a:r>
              <a:rPr lang="en-US" sz="13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architecture</a:t>
            </a:r>
            <a:r>
              <a:rPr lang="en-US" sz="13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integrating</a:t>
            </a:r>
            <a:r>
              <a:rPr lang="en-US" sz="13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external</a:t>
            </a:r>
            <a:r>
              <a:rPr lang="en-US" sz="1300" spc="-4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knowledge</a:t>
            </a:r>
            <a:r>
              <a:rPr lang="en-US" sz="1300" spc="-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4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bases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information-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intensive</a:t>
            </a:r>
            <a:r>
              <a:rPr lang="en-US" sz="1300" spc="5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queries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24587" y="4533923"/>
            <a:ext cx="5687821" cy="5105400"/>
            <a:chOff x="6275819" y="4876812"/>
            <a:chExt cx="5736590" cy="2630805"/>
          </a:xfrm>
        </p:grpSpPr>
        <p:sp>
          <p:nvSpPr>
            <p:cNvPr id="16" name="object 16"/>
            <p:cNvSpPr/>
            <p:nvPr/>
          </p:nvSpPr>
          <p:spPr>
            <a:xfrm>
              <a:off x="6275819" y="4876812"/>
              <a:ext cx="5736590" cy="2630805"/>
            </a:xfrm>
            <a:custGeom>
              <a:avLst/>
              <a:gdLst/>
              <a:ahLst/>
              <a:cxnLst/>
              <a:rect l="l" t="t" r="r" b="b"/>
              <a:pathLst>
                <a:path w="5736590" h="2630804">
                  <a:moveTo>
                    <a:pt x="5736336" y="0"/>
                  </a:moveTo>
                  <a:lnTo>
                    <a:pt x="5554218" y="0"/>
                  </a:lnTo>
                  <a:lnTo>
                    <a:pt x="5554218" y="228600"/>
                  </a:lnTo>
                  <a:lnTo>
                    <a:pt x="5554218" y="2209800"/>
                  </a:lnTo>
                  <a:lnTo>
                    <a:pt x="5548109" y="2251202"/>
                  </a:lnTo>
                  <a:lnTo>
                    <a:pt x="5530164" y="2289187"/>
                  </a:lnTo>
                  <a:lnTo>
                    <a:pt x="5501945" y="2320290"/>
                  </a:lnTo>
                  <a:lnTo>
                    <a:pt x="5466029" y="2341791"/>
                  </a:lnTo>
                  <a:lnTo>
                    <a:pt x="5425427" y="2351989"/>
                  </a:lnTo>
                  <a:lnTo>
                    <a:pt x="5411343" y="2352675"/>
                  </a:lnTo>
                  <a:lnTo>
                    <a:pt x="324993" y="2352675"/>
                  </a:lnTo>
                  <a:lnTo>
                    <a:pt x="283591" y="2346553"/>
                  </a:lnTo>
                  <a:lnTo>
                    <a:pt x="245605" y="2328608"/>
                  </a:lnTo>
                  <a:lnTo>
                    <a:pt x="214503" y="2300389"/>
                  </a:lnTo>
                  <a:lnTo>
                    <a:pt x="193001" y="2264473"/>
                  </a:lnTo>
                  <a:lnTo>
                    <a:pt x="182803" y="2223871"/>
                  </a:lnTo>
                  <a:lnTo>
                    <a:pt x="182118" y="2209800"/>
                  </a:lnTo>
                  <a:lnTo>
                    <a:pt x="182118" y="228600"/>
                  </a:lnTo>
                  <a:lnTo>
                    <a:pt x="188239" y="187185"/>
                  </a:lnTo>
                  <a:lnTo>
                    <a:pt x="206184" y="149199"/>
                  </a:lnTo>
                  <a:lnTo>
                    <a:pt x="234403" y="118097"/>
                  </a:lnTo>
                  <a:lnTo>
                    <a:pt x="270319" y="96596"/>
                  </a:lnTo>
                  <a:lnTo>
                    <a:pt x="310921" y="86398"/>
                  </a:lnTo>
                  <a:lnTo>
                    <a:pt x="324993" y="85725"/>
                  </a:lnTo>
                  <a:lnTo>
                    <a:pt x="5411343" y="85725"/>
                  </a:lnTo>
                  <a:lnTo>
                    <a:pt x="5452757" y="91833"/>
                  </a:lnTo>
                  <a:lnTo>
                    <a:pt x="5490743" y="109778"/>
                  </a:lnTo>
                  <a:lnTo>
                    <a:pt x="5521845" y="137998"/>
                  </a:lnTo>
                  <a:lnTo>
                    <a:pt x="5543347" y="173913"/>
                  </a:lnTo>
                  <a:lnTo>
                    <a:pt x="5553545" y="214515"/>
                  </a:lnTo>
                  <a:lnTo>
                    <a:pt x="5554218" y="228600"/>
                  </a:lnTo>
                  <a:lnTo>
                    <a:pt x="5554218" y="0"/>
                  </a:lnTo>
                  <a:lnTo>
                    <a:pt x="0" y="0"/>
                  </a:lnTo>
                  <a:lnTo>
                    <a:pt x="0" y="2630424"/>
                  </a:lnTo>
                  <a:lnTo>
                    <a:pt x="5736336" y="2630424"/>
                  </a:lnTo>
                  <a:lnTo>
                    <a:pt x="5736336" y="2352675"/>
                  </a:lnTo>
                  <a:lnTo>
                    <a:pt x="5736336" y="85725"/>
                  </a:lnTo>
                  <a:lnTo>
                    <a:pt x="5736336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448424" y="4952999"/>
              <a:ext cx="5391150" cy="2286000"/>
            </a:xfrm>
            <a:custGeom>
              <a:avLst/>
              <a:gdLst/>
              <a:ahLst/>
              <a:cxnLst/>
              <a:rect l="l" t="t" r="r" b="b"/>
              <a:pathLst>
                <a:path w="5391150" h="2286000">
                  <a:moveTo>
                    <a:pt x="5238750" y="2286000"/>
                  </a:moveTo>
                  <a:lnTo>
                    <a:pt x="152400" y="2286000"/>
                  </a:lnTo>
                  <a:lnTo>
                    <a:pt x="144912" y="2285816"/>
                  </a:lnTo>
                  <a:lnTo>
                    <a:pt x="101065" y="2277094"/>
                  </a:lnTo>
                  <a:lnTo>
                    <a:pt x="61607" y="2256003"/>
                  </a:lnTo>
                  <a:lnTo>
                    <a:pt x="29995" y="2224391"/>
                  </a:lnTo>
                  <a:lnTo>
                    <a:pt x="8903" y="2184933"/>
                  </a:lnTo>
                  <a:lnTo>
                    <a:pt x="182" y="2141087"/>
                  </a:lnTo>
                  <a:lnTo>
                    <a:pt x="0" y="2133600"/>
                  </a:lnTo>
                  <a:lnTo>
                    <a:pt x="0" y="152400"/>
                  </a:lnTo>
                  <a:lnTo>
                    <a:pt x="6559" y="108159"/>
                  </a:lnTo>
                  <a:lnTo>
                    <a:pt x="25683" y="67731"/>
                  </a:lnTo>
                  <a:lnTo>
                    <a:pt x="55717" y="34591"/>
                  </a:lnTo>
                  <a:lnTo>
                    <a:pt x="94078" y="11600"/>
                  </a:lnTo>
                  <a:lnTo>
                    <a:pt x="137461" y="732"/>
                  </a:lnTo>
                  <a:lnTo>
                    <a:pt x="152400" y="0"/>
                  </a:lnTo>
                  <a:lnTo>
                    <a:pt x="5238750" y="0"/>
                  </a:lnTo>
                  <a:lnTo>
                    <a:pt x="5282988" y="6560"/>
                  </a:lnTo>
                  <a:lnTo>
                    <a:pt x="5323417" y="25683"/>
                  </a:lnTo>
                  <a:lnTo>
                    <a:pt x="5356556" y="55717"/>
                  </a:lnTo>
                  <a:lnTo>
                    <a:pt x="5379548" y="94078"/>
                  </a:lnTo>
                  <a:lnTo>
                    <a:pt x="5390416" y="137461"/>
                  </a:lnTo>
                  <a:lnTo>
                    <a:pt x="5391150" y="152400"/>
                  </a:lnTo>
                  <a:lnTo>
                    <a:pt x="5391150" y="2133600"/>
                  </a:lnTo>
                  <a:lnTo>
                    <a:pt x="5384587" y="2177839"/>
                  </a:lnTo>
                  <a:lnTo>
                    <a:pt x="5365464" y="2218268"/>
                  </a:lnTo>
                  <a:lnTo>
                    <a:pt x="5335431" y="2251407"/>
                  </a:lnTo>
                  <a:lnTo>
                    <a:pt x="5297069" y="2274398"/>
                  </a:lnTo>
                  <a:lnTo>
                    <a:pt x="5253687" y="2285267"/>
                  </a:lnTo>
                  <a:lnTo>
                    <a:pt x="5238750" y="228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8425" y="6604493"/>
              <a:ext cx="5391150" cy="634506"/>
            </a:xfrm>
            <a:custGeom>
              <a:avLst/>
              <a:gdLst/>
              <a:ahLst/>
              <a:cxnLst/>
              <a:rect l="l" t="t" r="r" b="b"/>
              <a:pathLst>
                <a:path w="5391150" h="1266825">
                  <a:moveTo>
                    <a:pt x="5238750" y="1266825"/>
                  </a:moveTo>
                  <a:lnTo>
                    <a:pt x="152400" y="1266825"/>
                  </a:lnTo>
                  <a:lnTo>
                    <a:pt x="137386" y="1266099"/>
                  </a:lnTo>
                  <a:lnTo>
                    <a:pt x="94078" y="1255223"/>
                  </a:lnTo>
                  <a:lnTo>
                    <a:pt x="55764" y="1232289"/>
                  </a:lnTo>
                  <a:lnTo>
                    <a:pt x="25659" y="1199108"/>
                  </a:lnTo>
                  <a:lnTo>
                    <a:pt x="6524" y="1158597"/>
                  </a:lnTo>
                  <a:lnTo>
                    <a:pt x="0" y="1114424"/>
                  </a:lnTo>
                  <a:lnTo>
                    <a:pt x="0" y="0"/>
                  </a:lnTo>
                  <a:lnTo>
                    <a:pt x="5391150" y="0"/>
                  </a:lnTo>
                  <a:lnTo>
                    <a:pt x="5391150" y="1114424"/>
                  </a:lnTo>
                  <a:lnTo>
                    <a:pt x="5390424" y="1129437"/>
                  </a:lnTo>
                  <a:lnTo>
                    <a:pt x="5379548" y="1172745"/>
                  </a:lnTo>
                  <a:lnTo>
                    <a:pt x="5356615" y="1211058"/>
                  </a:lnTo>
                  <a:lnTo>
                    <a:pt x="5323434" y="1241163"/>
                  </a:lnTo>
                  <a:lnTo>
                    <a:pt x="5282922" y="1260298"/>
                  </a:lnTo>
                  <a:lnTo>
                    <a:pt x="5238750" y="1266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429539" y="6604493"/>
              <a:ext cx="5391150" cy="9525"/>
            </a:xfrm>
            <a:custGeom>
              <a:avLst/>
              <a:gdLst/>
              <a:ahLst/>
              <a:cxnLst/>
              <a:rect l="l" t="t" r="r" b="b"/>
              <a:pathLst>
                <a:path w="5391150" h="9525">
                  <a:moveTo>
                    <a:pt x="5391150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5391150" y="0"/>
                  </a:lnTo>
                  <a:lnTo>
                    <a:pt x="5391150" y="9525"/>
                  </a:lnTo>
                  <a:close/>
                </a:path>
              </a:pathLst>
            </a:custGeom>
            <a:solidFill>
              <a:srgbClr val="27272A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81800" y="7886700"/>
            <a:ext cx="4715510" cy="9366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sz="1500" b="1" spc="-85" noProof="0" dirty="0">
                <a:solidFill>
                  <a:srgbClr val="0E1729"/>
                </a:solidFill>
                <a:latin typeface="Arial"/>
                <a:cs typeface="Arial"/>
              </a:rPr>
              <a:t>Figure</a:t>
            </a:r>
            <a:r>
              <a:rPr lang="en-US" sz="1500" b="1" spc="-8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450" b="1" noProof="0" dirty="0">
                <a:solidFill>
                  <a:srgbClr val="0E1729"/>
                </a:solidFill>
                <a:latin typeface="Arial"/>
                <a:cs typeface="Arial"/>
              </a:rPr>
              <a:t>2:</a:t>
            </a:r>
            <a:r>
              <a:rPr lang="en-US" sz="1450" b="1" spc="-6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 err="1">
                <a:solidFill>
                  <a:srgbClr val="0E1729"/>
                </a:solidFill>
                <a:latin typeface="Arial"/>
                <a:cs typeface="Arial"/>
              </a:rPr>
              <a:t>SmoothQuant</a:t>
            </a:r>
            <a:endParaRPr lang="en-US" sz="1500" noProof="0" dirty="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710"/>
              </a:spcBef>
            </a:pP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Mixed-precision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quantization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technique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that</a:t>
            </a:r>
            <a:r>
              <a:rPr lang="en-US" sz="1300" spc="-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migrates difficulty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activations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weights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efficient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1300" spc="-1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compression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039600" y="4533900"/>
            <a:ext cx="5660643" cy="5105400"/>
            <a:chOff x="11972531" y="4876812"/>
            <a:chExt cx="5727700" cy="2630805"/>
          </a:xfrm>
        </p:grpSpPr>
        <p:sp>
          <p:nvSpPr>
            <p:cNvPr id="22" name="object 22"/>
            <p:cNvSpPr/>
            <p:nvPr/>
          </p:nvSpPr>
          <p:spPr>
            <a:xfrm>
              <a:off x="11972531" y="4876812"/>
              <a:ext cx="5727700" cy="2630805"/>
            </a:xfrm>
            <a:custGeom>
              <a:avLst/>
              <a:gdLst/>
              <a:ahLst/>
              <a:cxnLst/>
              <a:rect l="l" t="t" r="r" b="b"/>
              <a:pathLst>
                <a:path w="5727700" h="2630804">
                  <a:moveTo>
                    <a:pt x="5727192" y="0"/>
                  </a:moveTo>
                  <a:lnTo>
                    <a:pt x="5543931" y="0"/>
                  </a:lnTo>
                  <a:lnTo>
                    <a:pt x="5543931" y="228600"/>
                  </a:lnTo>
                  <a:lnTo>
                    <a:pt x="5543931" y="2209800"/>
                  </a:lnTo>
                  <a:lnTo>
                    <a:pt x="5537822" y="2251202"/>
                  </a:lnTo>
                  <a:lnTo>
                    <a:pt x="5519877" y="2289187"/>
                  </a:lnTo>
                  <a:lnTo>
                    <a:pt x="5491658" y="2320290"/>
                  </a:lnTo>
                  <a:lnTo>
                    <a:pt x="5455742" y="2341791"/>
                  </a:lnTo>
                  <a:lnTo>
                    <a:pt x="5415140" y="2351989"/>
                  </a:lnTo>
                  <a:lnTo>
                    <a:pt x="5401056" y="2352675"/>
                  </a:lnTo>
                  <a:lnTo>
                    <a:pt x="324231" y="2352675"/>
                  </a:lnTo>
                  <a:lnTo>
                    <a:pt x="282829" y="2346553"/>
                  </a:lnTo>
                  <a:lnTo>
                    <a:pt x="244843" y="2328608"/>
                  </a:lnTo>
                  <a:lnTo>
                    <a:pt x="213741" y="2300389"/>
                  </a:lnTo>
                  <a:lnTo>
                    <a:pt x="192239" y="2264473"/>
                  </a:lnTo>
                  <a:lnTo>
                    <a:pt x="182041" y="2223871"/>
                  </a:lnTo>
                  <a:lnTo>
                    <a:pt x="181356" y="2209800"/>
                  </a:lnTo>
                  <a:lnTo>
                    <a:pt x="181356" y="228600"/>
                  </a:lnTo>
                  <a:lnTo>
                    <a:pt x="187477" y="187185"/>
                  </a:lnTo>
                  <a:lnTo>
                    <a:pt x="205422" y="149199"/>
                  </a:lnTo>
                  <a:lnTo>
                    <a:pt x="233641" y="118097"/>
                  </a:lnTo>
                  <a:lnTo>
                    <a:pt x="269557" y="96596"/>
                  </a:lnTo>
                  <a:lnTo>
                    <a:pt x="310159" y="86398"/>
                  </a:lnTo>
                  <a:lnTo>
                    <a:pt x="324231" y="85725"/>
                  </a:lnTo>
                  <a:lnTo>
                    <a:pt x="5401056" y="85725"/>
                  </a:lnTo>
                  <a:lnTo>
                    <a:pt x="5442470" y="91833"/>
                  </a:lnTo>
                  <a:lnTo>
                    <a:pt x="5480456" y="109778"/>
                  </a:lnTo>
                  <a:lnTo>
                    <a:pt x="5511558" y="137998"/>
                  </a:lnTo>
                  <a:lnTo>
                    <a:pt x="5533060" y="173913"/>
                  </a:lnTo>
                  <a:lnTo>
                    <a:pt x="5543258" y="214515"/>
                  </a:lnTo>
                  <a:lnTo>
                    <a:pt x="5543931" y="228600"/>
                  </a:lnTo>
                  <a:lnTo>
                    <a:pt x="5543931" y="0"/>
                  </a:lnTo>
                  <a:lnTo>
                    <a:pt x="0" y="0"/>
                  </a:lnTo>
                  <a:lnTo>
                    <a:pt x="0" y="2630424"/>
                  </a:lnTo>
                  <a:lnTo>
                    <a:pt x="5727192" y="2630424"/>
                  </a:lnTo>
                  <a:lnTo>
                    <a:pt x="5727192" y="2352675"/>
                  </a:lnTo>
                  <a:lnTo>
                    <a:pt x="5727192" y="85725"/>
                  </a:lnTo>
                  <a:lnTo>
                    <a:pt x="5727192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44374" y="4952999"/>
              <a:ext cx="5381625" cy="2286000"/>
            </a:xfrm>
            <a:custGeom>
              <a:avLst/>
              <a:gdLst/>
              <a:ahLst/>
              <a:cxnLst/>
              <a:rect l="l" t="t" r="r" b="b"/>
              <a:pathLst>
                <a:path w="5381625" h="2286000">
                  <a:moveTo>
                    <a:pt x="5229225" y="2286000"/>
                  </a:moveTo>
                  <a:lnTo>
                    <a:pt x="152400" y="2286000"/>
                  </a:lnTo>
                  <a:lnTo>
                    <a:pt x="144912" y="2285816"/>
                  </a:lnTo>
                  <a:lnTo>
                    <a:pt x="101064" y="2277094"/>
                  </a:lnTo>
                  <a:lnTo>
                    <a:pt x="61605" y="2256003"/>
                  </a:lnTo>
                  <a:lnTo>
                    <a:pt x="29993" y="2224391"/>
                  </a:lnTo>
                  <a:lnTo>
                    <a:pt x="8902" y="2184933"/>
                  </a:lnTo>
                  <a:lnTo>
                    <a:pt x="182" y="2141087"/>
                  </a:lnTo>
                  <a:lnTo>
                    <a:pt x="0" y="2133600"/>
                  </a:lnTo>
                  <a:lnTo>
                    <a:pt x="0" y="152400"/>
                  </a:lnTo>
                  <a:lnTo>
                    <a:pt x="6558" y="108159"/>
                  </a:lnTo>
                  <a:lnTo>
                    <a:pt x="25681" y="67731"/>
                  </a:lnTo>
                  <a:lnTo>
                    <a:pt x="55715" y="34591"/>
                  </a:lnTo>
                  <a:lnTo>
                    <a:pt x="94076" y="11600"/>
                  </a:lnTo>
                  <a:lnTo>
                    <a:pt x="137461" y="732"/>
                  </a:lnTo>
                  <a:lnTo>
                    <a:pt x="152400" y="0"/>
                  </a:lnTo>
                  <a:lnTo>
                    <a:pt x="5229225" y="0"/>
                  </a:lnTo>
                  <a:lnTo>
                    <a:pt x="5273463" y="6560"/>
                  </a:lnTo>
                  <a:lnTo>
                    <a:pt x="5313891" y="25683"/>
                  </a:lnTo>
                  <a:lnTo>
                    <a:pt x="5347031" y="55717"/>
                  </a:lnTo>
                  <a:lnTo>
                    <a:pt x="5370020" y="94078"/>
                  </a:lnTo>
                  <a:lnTo>
                    <a:pt x="5380891" y="137461"/>
                  </a:lnTo>
                  <a:lnTo>
                    <a:pt x="5381625" y="152400"/>
                  </a:lnTo>
                  <a:lnTo>
                    <a:pt x="5381625" y="2133600"/>
                  </a:lnTo>
                  <a:lnTo>
                    <a:pt x="5375061" y="2177839"/>
                  </a:lnTo>
                  <a:lnTo>
                    <a:pt x="5355937" y="2218268"/>
                  </a:lnTo>
                  <a:lnTo>
                    <a:pt x="5325906" y="2251407"/>
                  </a:lnTo>
                  <a:lnTo>
                    <a:pt x="5287544" y="2274398"/>
                  </a:lnTo>
                  <a:lnTo>
                    <a:pt x="5244162" y="2285267"/>
                  </a:lnTo>
                  <a:lnTo>
                    <a:pt x="5229225" y="228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44375" y="6604493"/>
              <a:ext cx="5381625" cy="634506"/>
            </a:xfrm>
            <a:custGeom>
              <a:avLst/>
              <a:gdLst/>
              <a:ahLst/>
              <a:cxnLst/>
              <a:rect l="l" t="t" r="r" b="b"/>
              <a:pathLst>
                <a:path w="5381625" h="1266825">
                  <a:moveTo>
                    <a:pt x="5229225" y="1266825"/>
                  </a:moveTo>
                  <a:lnTo>
                    <a:pt x="152400" y="1266825"/>
                  </a:lnTo>
                  <a:lnTo>
                    <a:pt x="137386" y="1266099"/>
                  </a:lnTo>
                  <a:lnTo>
                    <a:pt x="94077" y="1255223"/>
                  </a:lnTo>
                  <a:lnTo>
                    <a:pt x="55764" y="1232289"/>
                  </a:lnTo>
                  <a:lnTo>
                    <a:pt x="25658" y="1199108"/>
                  </a:lnTo>
                  <a:lnTo>
                    <a:pt x="6524" y="1158597"/>
                  </a:lnTo>
                  <a:lnTo>
                    <a:pt x="0" y="1114424"/>
                  </a:lnTo>
                  <a:lnTo>
                    <a:pt x="0" y="0"/>
                  </a:lnTo>
                  <a:lnTo>
                    <a:pt x="5381625" y="0"/>
                  </a:lnTo>
                  <a:lnTo>
                    <a:pt x="5381625" y="1114424"/>
                  </a:lnTo>
                  <a:lnTo>
                    <a:pt x="5380899" y="1129437"/>
                  </a:lnTo>
                  <a:lnTo>
                    <a:pt x="5370024" y="1172745"/>
                  </a:lnTo>
                  <a:lnTo>
                    <a:pt x="5347089" y="1211058"/>
                  </a:lnTo>
                  <a:lnTo>
                    <a:pt x="5313908" y="1241163"/>
                  </a:lnTo>
                  <a:lnTo>
                    <a:pt x="5273397" y="1260298"/>
                  </a:lnTo>
                  <a:lnTo>
                    <a:pt x="5229225" y="1266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26736" y="6604505"/>
              <a:ext cx="5381625" cy="9525"/>
            </a:xfrm>
            <a:custGeom>
              <a:avLst/>
              <a:gdLst/>
              <a:ahLst/>
              <a:cxnLst/>
              <a:rect l="l" t="t" r="r" b="b"/>
              <a:pathLst>
                <a:path w="5381625" h="9525">
                  <a:moveTo>
                    <a:pt x="5381625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5381625" y="0"/>
                  </a:lnTo>
                  <a:lnTo>
                    <a:pt x="5381625" y="9525"/>
                  </a:lnTo>
                  <a:close/>
                </a:path>
              </a:pathLst>
            </a:custGeom>
            <a:solidFill>
              <a:srgbClr val="27272A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496800" y="7886700"/>
            <a:ext cx="4551045" cy="9366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en-US" sz="1500" b="1" spc="-85" noProof="0" dirty="0">
                <a:solidFill>
                  <a:srgbClr val="0E1729"/>
                </a:solidFill>
                <a:latin typeface="Arial"/>
                <a:cs typeface="Arial"/>
              </a:rPr>
              <a:t>Figure</a:t>
            </a:r>
            <a:r>
              <a:rPr lang="en-US" sz="1500" b="1" spc="-5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450" b="1" noProof="0" dirty="0">
                <a:solidFill>
                  <a:srgbClr val="0E1729"/>
                </a:solidFill>
                <a:latin typeface="Arial"/>
                <a:cs typeface="Arial"/>
              </a:rPr>
              <a:t>3:</a:t>
            </a:r>
            <a:r>
              <a:rPr lang="en-US" sz="1450" b="1" spc="-35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30" noProof="0" dirty="0">
                <a:solidFill>
                  <a:srgbClr val="0E1729"/>
                </a:solidFill>
                <a:latin typeface="Arial"/>
                <a:cs typeface="Arial"/>
              </a:rPr>
              <a:t>Self</a:t>
            </a:r>
            <a:r>
              <a:rPr lang="en-US" sz="1450" b="1" spc="-30" noProof="0" dirty="0">
                <a:solidFill>
                  <a:srgbClr val="0E1729"/>
                </a:solidFill>
                <a:latin typeface="Arial"/>
                <a:cs typeface="Arial"/>
              </a:rPr>
              <a:t>-</a:t>
            </a:r>
            <a:r>
              <a:rPr lang="en-US" sz="1500" b="1" spc="-100" noProof="0" dirty="0">
                <a:solidFill>
                  <a:srgbClr val="0E1729"/>
                </a:solidFill>
                <a:latin typeface="Arial"/>
                <a:cs typeface="Arial"/>
              </a:rPr>
              <a:t>Routing</a:t>
            </a:r>
            <a:r>
              <a:rPr lang="en-US" sz="1500" b="1" spc="-50" noProof="0" dirty="0">
                <a:solidFill>
                  <a:srgbClr val="0E1729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0E1729"/>
                </a:solidFill>
                <a:latin typeface="Arial"/>
                <a:cs typeface="Arial"/>
              </a:rPr>
              <a:t>Architecture</a:t>
            </a:r>
            <a:endParaRPr lang="en-US" sz="1500" noProof="0" dirty="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710"/>
              </a:spcBef>
            </a:pP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Adaptive</a:t>
            </a:r>
            <a:r>
              <a:rPr lang="en-US" sz="13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routing</a:t>
            </a:r>
            <a:r>
              <a:rPr lang="en-US" sz="13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2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mechanisms</a:t>
            </a:r>
            <a:r>
              <a:rPr lang="en-US" sz="13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for</a:t>
            </a:r>
            <a:r>
              <a:rPr lang="en-US" sz="13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dynamic</a:t>
            </a:r>
            <a:r>
              <a:rPr lang="en-US" sz="13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1300" spc="-2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selection</a:t>
            </a:r>
            <a:r>
              <a:rPr lang="en-US" sz="1300" spc="-3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 </a:t>
            </a:r>
            <a:r>
              <a:rPr lang="en-US" sz="1300" spc="-55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and </a:t>
            </a:r>
            <a:r>
              <a:rPr lang="en-US" sz="1300" spc="-10" noProof="0" dirty="0">
                <a:solidFill>
                  <a:srgbClr val="465469"/>
                </a:solidFill>
                <a:latin typeface="Microsoft Sans Serif"/>
                <a:cs typeface="Microsoft Sans Serif"/>
              </a:rPr>
              <a:t>optimization</a:t>
            </a:r>
            <a:endParaRPr lang="en-US" sz="1300" noProof="0" dirty="0">
              <a:latin typeface="Microsoft Sans Serif"/>
              <a:cs typeface="Microsoft Sans Serif"/>
            </a:endParaRPr>
          </a:p>
        </p:txBody>
      </p:sp>
      <p:sp>
        <p:nvSpPr>
          <p:cNvPr id="37" name="AutoShape 4" descr="Rag Diagram">
            <a:extLst>
              <a:ext uri="{FF2B5EF4-FFF2-40B4-BE49-F238E27FC236}">
                <a16:creationId xmlns:a16="http://schemas.microsoft.com/office/drawing/2014/main" id="{19CB7B07-DC2F-0A88-2333-A4B668CB5D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2B2A68-63CF-6EF1-5566-EB20482962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9" t="9368" r="13979" b="11052"/>
          <a:stretch>
            <a:fillRect/>
          </a:stretch>
        </p:blipFill>
        <p:spPr>
          <a:xfrm>
            <a:off x="990600" y="5295900"/>
            <a:ext cx="4493381" cy="2264664"/>
          </a:xfrm>
          <a:prstGeom prst="rect">
            <a:avLst/>
          </a:prstGeom>
        </p:spPr>
      </p:pic>
      <p:sp>
        <p:nvSpPr>
          <p:cNvPr id="40" name="object 21">
            <a:extLst>
              <a:ext uri="{FF2B5EF4-FFF2-40B4-BE49-F238E27FC236}">
                <a16:creationId xmlns:a16="http://schemas.microsoft.com/office/drawing/2014/main" id="{CC86B5D0-24DD-23FD-412C-4270BE43F7A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77000" y="9791700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pic>
        <p:nvPicPr>
          <p:cNvPr id="44" name="Picture 43" descr="A graph of a sweet spot&#10;&#10;AI-generated content may be incorrect.">
            <a:extLst>
              <a:ext uri="{FF2B5EF4-FFF2-40B4-BE49-F238E27FC236}">
                <a16:creationId xmlns:a16="http://schemas.microsoft.com/office/drawing/2014/main" id="{8565ADDA-11C9-CDEF-B8C0-997AD0C4C8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91100"/>
            <a:ext cx="5166237" cy="2720227"/>
          </a:xfrm>
          <a:prstGeom prst="rect">
            <a:avLst/>
          </a:prstGeom>
        </p:spPr>
      </p:pic>
      <p:pic>
        <p:nvPicPr>
          <p:cNvPr id="46" name="Picture 45" descr="A diagram of a model of a person&#10;&#10;AI-generated content may be incorrect.">
            <a:extLst>
              <a:ext uri="{FF2B5EF4-FFF2-40B4-BE49-F238E27FC236}">
                <a16:creationId xmlns:a16="http://schemas.microsoft.com/office/drawing/2014/main" id="{8D4A7293-F9F8-EEE0-9AA1-D1DE49F03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912" y="5405628"/>
            <a:ext cx="5181600" cy="1667926"/>
          </a:xfrm>
          <a:prstGeom prst="rect">
            <a:avLst/>
          </a:prstGeom>
        </p:spPr>
      </p:pic>
      <p:sp>
        <p:nvSpPr>
          <p:cNvPr id="27" name="object 8">
            <a:extLst>
              <a:ext uri="{FF2B5EF4-FFF2-40B4-BE49-F238E27FC236}">
                <a16:creationId xmlns:a16="http://schemas.microsoft.com/office/drawing/2014/main" id="{86A95EF9-C973-4B75-BB36-83F11055208F}"/>
              </a:ext>
            </a:extLst>
          </p:cNvPr>
          <p:cNvSpPr txBox="1"/>
          <p:nvPr/>
        </p:nvSpPr>
        <p:spPr>
          <a:xfrm>
            <a:off x="9296400" y="2705100"/>
            <a:ext cx="7785100" cy="55335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lang="en-US" sz="1500" b="1" spc="-70" noProof="0" dirty="0">
                <a:solidFill>
                  <a:srgbClr val="0E1729"/>
                </a:solidFill>
                <a:latin typeface="Arial"/>
                <a:cs typeface="Arial"/>
              </a:rPr>
              <a:t>Quantization</a:t>
            </a:r>
            <a:r>
              <a:rPr lang="en-US" sz="1450" b="1" spc="-10" noProof="0" dirty="0">
                <a:solidFill>
                  <a:srgbClr val="0E1729"/>
                </a:solidFill>
                <a:latin typeface="Arial"/>
                <a:cs typeface="Arial"/>
              </a:rPr>
              <a:t>:</a:t>
            </a:r>
            <a:endParaRPr lang="en-US" sz="14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GB" sz="1500" spc="-40" dirty="0">
                <a:solidFill>
                  <a:srgbClr val="334054"/>
                </a:solidFill>
                <a:latin typeface="Microsoft Sans Serif"/>
                <a:cs typeface="Microsoft Sans Serif"/>
              </a:rPr>
              <a:t>From full-precision models to efficient low-bit inference for scalable deployment</a:t>
            </a:r>
            <a:endParaRPr lang="en-US" sz="1500" noProof="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120650"/>
            <a:ext cx="10637648" cy="1490152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  <a:tabLst>
                <a:tab pos="3811270" algn="l"/>
                <a:tab pos="4382770" algn="l"/>
                <a:tab pos="7240270" algn="l"/>
              </a:tabLst>
            </a:pPr>
            <a:r>
              <a:rPr lang="en-US" spc="-10" noProof="0" dirty="0">
                <a:solidFill>
                  <a:srgbClr val="1D40AF"/>
                </a:solidFill>
              </a:rPr>
              <a:t>Transformers</a:t>
            </a:r>
            <a:r>
              <a:rPr lang="en-US" noProof="0" dirty="0">
                <a:solidFill>
                  <a:srgbClr val="1D40AF"/>
                </a:solidFill>
              </a:rPr>
              <a:t>	</a:t>
            </a:r>
            <a:r>
              <a:rPr lang="en-US" spc="-50" noProof="0" dirty="0">
                <a:solidFill>
                  <a:srgbClr val="1D40AF"/>
                </a:solidFill>
              </a:rPr>
              <a:t>&amp; </a:t>
            </a:r>
            <a:r>
              <a:rPr lang="en-US" spc="-10" noProof="0" dirty="0">
                <a:solidFill>
                  <a:srgbClr val="1D40AF"/>
                </a:solidFill>
              </a:rPr>
              <a:t>Language</a:t>
            </a:r>
            <a:r>
              <a:rPr lang="en-US" noProof="0" dirty="0">
                <a:solidFill>
                  <a:srgbClr val="1D40AF"/>
                </a:solidFill>
              </a:rPr>
              <a:t>	</a:t>
            </a:r>
            <a:r>
              <a:rPr lang="en-US" spc="-10" noProof="0" dirty="0">
                <a:solidFill>
                  <a:srgbClr val="1D40AF"/>
                </a:solidFill>
              </a:rPr>
              <a:t>Models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lang="en-US" sz="2250" spc="-10" noProof="0" dirty="0">
                <a:solidFill>
                  <a:srgbClr val="3B81F5"/>
                </a:solidFill>
              </a:rPr>
              <a:t>Foundational</a:t>
            </a:r>
            <a:r>
              <a:rPr lang="en-US" sz="2250" spc="-100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Architecture</a:t>
            </a:r>
            <a:r>
              <a:rPr lang="en-US" sz="2250" spc="-10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for</a:t>
            </a:r>
            <a:r>
              <a:rPr lang="en-US" sz="2250" spc="-15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Modern</a:t>
            </a:r>
            <a:r>
              <a:rPr lang="en-US" sz="2250" spc="-15" noProof="0" dirty="0">
                <a:solidFill>
                  <a:srgbClr val="3B81F5"/>
                </a:solidFill>
              </a:rPr>
              <a:t> </a:t>
            </a:r>
            <a:r>
              <a:rPr lang="en-US" sz="2250" spc="-25" noProof="0" dirty="0">
                <a:solidFill>
                  <a:srgbClr val="3B81F5"/>
                </a:solidFill>
              </a:rPr>
              <a:t>NLP</a:t>
            </a:r>
            <a:endParaRPr lang="en-US" sz="2250" noProof="0" dirty="0"/>
          </a:p>
        </p:txBody>
      </p:sp>
      <p:sp>
        <p:nvSpPr>
          <p:cNvPr id="3" name="object 3"/>
          <p:cNvSpPr/>
          <p:nvPr/>
        </p:nvSpPr>
        <p:spPr>
          <a:xfrm>
            <a:off x="457200" y="6419850"/>
            <a:ext cx="4343400" cy="381000"/>
          </a:xfrm>
          <a:custGeom>
            <a:avLst/>
            <a:gdLst/>
            <a:ahLst/>
            <a:cxnLst/>
            <a:rect l="l" t="t" r="r" b="b"/>
            <a:pathLst>
              <a:path w="8458200" h="381000">
                <a:moveTo>
                  <a:pt x="8425151" y="380999"/>
                </a:moveTo>
                <a:lnTo>
                  <a:pt x="33047" y="380999"/>
                </a:lnTo>
                <a:lnTo>
                  <a:pt x="28187" y="380032"/>
                </a:lnTo>
                <a:lnTo>
                  <a:pt x="966" y="352811"/>
                </a:lnTo>
                <a:lnTo>
                  <a:pt x="0" y="347951"/>
                </a:lnTo>
                <a:lnTo>
                  <a:pt x="0" y="342900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8425151" y="0"/>
                </a:lnTo>
                <a:lnTo>
                  <a:pt x="8457232" y="28186"/>
                </a:lnTo>
                <a:lnTo>
                  <a:pt x="8458199" y="33047"/>
                </a:lnTo>
                <a:lnTo>
                  <a:pt x="8458199" y="347951"/>
                </a:lnTo>
                <a:lnTo>
                  <a:pt x="8430011" y="380032"/>
                </a:lnTo>
                <a:lnTo>
                  <a:pt x="8425151" y="380999"/>
                </a:lnTo>
                <a:close/>
              </a:path>
            </a:pathLst>
          </a:custGeom>
          <a:solidFill>
            <a:srgbClr val="F2F4F5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4" name="object 4"/>
          <p:cNvSpPr txBox="1"/>
          <p:nvPr/>
        </p:nvSpPr>
        <p:spPr>
          <a:xfrm>
            <a:off x="444500" y="2011362"/>
            <a:ext cx="4942840" cy="46805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Self-</a:t>
            </a: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Attention</a:t>
            </a:r>
            <a:r>
              <a:rPr lang="en-US" sz="2250" b="1" spc="-10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Mechanism</a:t>
            </a:r>
            <a:endParaRPr lang="en-US" sz="2250" noProof="0" dirty="0">
              <a:latin typeface="Arial"/>
              <a:cs typeface="Arial"/>
            </a:endParaRPr>
          </a:p>
          <a:p>
            <a:pPr marL="156210" indent="-143510">
              <a:lnSpc>
                <a:spcPct val="100000"/>
              </a:lnSpc>
              <a:spcBef>
                <a:spcPts val="750"/>
              </a:spcBef>
              <a:buChar char="•"/>
              <a:tabLst>
                <a:tab pos="15621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Enables global context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understanding</a:t>
            </a:r>
            <a:endParaRPr lang="en-US" sz="1800" noProof="0" dirty="0">
              <a:latin typeface="Arial"/>
              <a:cs typeface="Arial"/>
            </a:endParaRPr>
          </a:p>
          <a:p>
            <a:pPr marL="156210" indent="-143510">
              <a:lnSpc>
                <a:spcPct val="100000"/>
              </a:lnSpc>
              <a:spcBef>
                <a:spcPts val="540"/>
              </a:spcBef>
              <a:buChar char="•"/>
              <a:tabLst>
                <a:tab pos="15621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O(1) parallel processing vs. O(n) for </a:t>
            </a:r>
            <a:r>
              <a:rPr lang="en-US" sz="1800" spc="-20" noProof="0" dirty="0">
                <a:solidFill>
                  <a:srgbClr val="374050"/>
                </a:solidFill>
                <a:latin typeface="Arial"/>
                <a:cs typeface="Arial"/>
              </a:rPr>
              <a:t>RNNs</a:t>
            </a:r>
            <a:endParaRPr lang="en-US" sz="180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74050"/>
              </a:buClr>
              <a:buFont typeface="Arial"/>
              <a:buChar char="•"/>
            </a:pPr>
            <a:endParaRPr lang="en-US" sz="180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rgbClr val="374050"/>
              </a:buClr>
              <a:buFont typeface="Arial"/>
              <a:buChar char="•"/>
            </a:pP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Multi-</a:t>
            </a: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Head</a:t>
            </a:r>
            <a:r>
              <a:rPr lang="en-US" sz="2250" b="1" spc="-15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Attention</a:t>
            </a:r>
            <a:endParaRPr lang="en-US" sz="2250" noProof="0" dirty="0">
              <a:latin typeface="Arial"/>
              <a:cs typeface="Arial"/>
            </a:endParaRPr>
          </a:p>
          <a:p>
            <a:pPr marL="143510" indent="-130810">
              <a:lnSpc>
                <a:spcPct val="100000"/>
              </a:lnSpc>
              <a:spcBef>
                <a:spcPts val="750"/>
              </a:spcBef>
              <a:buChar char="•"/>
              <a:tabLst>
                <a:tab pos="14351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Attends</a:t>
            </a:r>
            <a:r>
              <a:rPr lang="en-US" sz="18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to</a:t>
            </a:r>
            <a:r>
              <a:rPr lang="en-US" sz="18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information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from</a:t>
            </a:r>
            <a:r>
              <a:rPr lang="en-US" sz="18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different</a:t>
            </a:r>
            <a:r>
              <a:rPr lang="en-US" sz="18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subspaces</a:t>
            </a:r>
            <a:endParaRPr lang="en-US" sz="1800" noProof="0" dirty="0">
              <a:latin typeface="Arial"/>
              <a:cs typeface="Arial"/>
            </a:endParaRPr>
          </a:p>
          <a:p>
            <a:pPr marL="156210" indent="-143510">
              <a:lnSpc>
                <a:spcPct val="100000"/>
              </a:lnSpc>
              <a:spcBef>
                <a:spcPts val="540"/>
              </a:spcBef>
              <a:buChar char="•"/>
              <a:tabLst>
                <a:tab pos="15621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Captures diverse linguistic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features</a:t>
            </a:r>
            <a:endParaRPr lang="en-US" sz="180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80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Positional 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Encoding</a:t>
            </a:r>
            <a:endParaRPr lang="en-US" sz="22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Injects token position information via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sinusoids:</a:t>
            </a:r>
            <a:endParaRPr lang="en-US" sz="1800" noProof="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440"/>
              </a:spcBef>
            </a:pPr>
            <a:r>
              <a:rPr lang="en-US" sz="1200" noProof="0" dirty="0">
                <a:solidFill>
                  <a:srgbClr val="374050"/>
                </a:solidFill>
                <a:latin typeface="Courier New"/>
                <a:cs typeface="Courier New"/>
              </a:rPr>
              <a:t>PE(pos,</a:t>
            </a:r>
            <a:r>
              <a:rPr lang="en-US" sz="1200" spc="-30" noProof="0" dirty="0">
                <a:solidFill>
                  <a:srgbClr val="374050"/>
                </a:solidFill>
                <a:latin typeface="Courier New"/>
                <a:cs typeface="Courier New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Courier New"/>
                <a:cs typeface="Courier New"/>
              </a:rPr>
              <a:t>2i)</a:t>
            </a:r>
            <a:r>
              <a:rPr lang="en-US" sz="1200" spc="-30" noProof="0" dirty="0">
                <a:solidFill>
                  <a:srgbClr val="374050"/>
                </a:solidFill>
                <a:latin typeface="Courier New"/>
                <a:cs typeface="Courier New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Courier New"/>
                <a:cs typeface="Courier New"/>
              </a:rPr>
              <a:t>=</a:t>
            </a:r>
            <a:r>
              <a:rPr lang="en-US" sz="1200" spc="-25" noProof="0" dirty="0">
                <a:solidFill>
                  <a:srgbClr val="374050"/>
                </a:solidFill>
                <a:latin typeface="Courier New"/>
                <a:cs typeface="Courier New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Courier New"/>
                <a:cs typeface="Courier New"/>
              </a:rPr>
              <a:t>sin(pos</a:t>
            </a:r>
            <a:r>
              <a:rPr lang="en-US" sz="1200" spc="-30" noProof="0" dirty="0">
                <a:solidFill>
                  <a:srgbClr val="374050"/>
                </a:solidFill>
                <a:latin typeface="Courier New"/>
                <a:cs typeface="Courier New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Courier New"/>
                <a:cs typeface="Courier New"/>
              </a:rPr>
              <a:t>/</a:t>
            </a:r>
            <a:r>
              <a:rPr lang="en-US" sz="1200" spc="-25" noProof="0" dirty="0">
                <a:solidFill>
                  <a:srgbClr val="374050"/>
                </a:solidFill>
                <a:latin typeface="Courier New"/>
                <a:cs typeface="Courier New"/>
              </a:rPr>
              <a:t> </a:t>
            </a:r>
            <a:r>
              <a:rPr lang="en-US" sz="1200" spc="-10" noProof="0" dirty="0">
                <a:solidFill>
                  <a:srgbClr val="374050"/>
                </a:solidFill>
                <a:latin typeface="Courier New"/>
                <a:cs typeface="Courier New"/>
              </a:rPr>
              <a:t>10000^(2i/</a:t>
            </a:r>
            <a:r>
              <a:rPr lang="en-US" sz="1200" spc="-10" noProof="0" dirty="0" err="1">
                <a:solidFill>
                  <a:srgbClr val="374050"/>
                </a:solidFill>
                <a:latin typeface="Courier New"/>
                <a:cs typeface="Courier New"/>
              </a:rPr>
              <a:t>d_model</a:t>
            </a:r>
            <a:r>
              <a:rPr lang="en-US" sz="1200" spc="-10" noProof="0" dirty="0">
                <a:solidFill>
                  <a:srgbClr val="374050"/>
                </a:solidFill>
                <a:latin typeface="Courier New"/>
                <a:cs typeface="Courier New"/>
              </a:rPr>
              <a:t>))</a:t>
            </a:r>
            <a:endParaRPr lang="en-US" sz="1200" noProof="0" dirty="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" y="7962900"/>
            <a:ext cx="8458200" cy="628650"/>
            <a:chOff x="457200" y="7962900"/>
            <a:chExt cx="8458200" cy="628650"/>
          </a:xfrm>
        </p:grpSpPr>
        <p:sp>
          <p:nvSpPr>
            <p:cNvPr id="6" name="object 6"/>
            <p:cNvSpPr/>
            <p:nvPr/>
          </p:nvSpPr>
          <p:spPr>
            <a:xfrm>
              <a:off x="461962" y="7967663"/>
              <a:ext cx="8448675" cy="619125"/>
            </a:xfrm>
            <a:custGeom>
              <a:avLst/>
              <a:gdLst/>
              <a:ahLst/>
              <a:cxnLst/>
              <a:rect l="l" t="t" r="r" b="b"/>
              <a:pathLst>
                <a:path w="8448675" h="619125">
                  <a:moveTo>
                    <a:pt x="8381928" y="619124"/>
                  </a:moveTo>
                  <a:lnTo>
                    <a:pt x="66746" y="619124"/>
                  </a:lnTo>
                  <a:lnTo>
                    <a:pt x="62101" y="618666"/>
                  </a:lnTo>
                  <a:lnTo>
                    <a:pt x="24240" y="601517"/>
                  </a:lnTo>
                  <a:lnTo>
                    <a:pt x="2287" y="566223"/>
                  </a:lnTo>
                  <a:lnTo>
                    <a:pt x="0" y="552377"/>
                  </a:lnTo>
                  <a:lnTo>
                    <a:pt x="0" y="547686"/>
                  </a:lnTo>
                  <a:lnTo>
                    <a:pt x="0" y="66745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381928" y="0"/>
                  </a:lnTo>
                  <a:lnTo>
                    <a:pt x="8420824" y="14644"/>
                  </a:lnTo>
                  <a:lnTo>
                    <a:pt x="8445031" y="48432"/>
                  </a:lnTo>
                  <a:lnTo>
                    <a:pt x="8448675" y="66745"/>
                  </a:lnTo>
                  <a:lnTo>
                    <a:pt x="8448675" y="552377"/>
                  </a:lnTo>
                  <a:lnTo>
                    <a:pt x="8434028" y="591273"/>
                  </a:lnTo>
                  <a:lnTo>
                    <a:pt x="8400240" y="615480"/>
                  </a:lnTo>
                  <a:lnTo>
                    <a:pt x="8386572" y="618666"/>
                  </a:lnTo>
                  <a:lnTo>
                    <a:pt x="8381928" y="6191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61962" y="7967662"/>
              <a:ext cx="8448675" cy="619125"/>
            </a:xfrm>
            <a:custGeom>
              <a:avLst/>
              <a:gdLst/>
              <a:ahLst/>
              <a:cxnLst/>
              <a:rect l="l" t="t" r="r" b="b"/>
              <a:pathLst>
                <a:path w="8448675" h="619125">
                  <a:moveTo>
                    <a:pt x="0" y="5476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9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48433" y="3643"/>
                  </a:lnTo>
                  <a:lnTo>
                    <a:pt x="71437" y="0"/>
                  </a:lnTo>
                  <a:lnTo>
                    <a:pt x="8377237" y="0"/>
                  </a:lnTo>
                  <a:lnTo>
                    <a:pt x="8416924" y="12038"/>
                  </a:lnTo>
                  <a:lnTo>
                    <a:pt x="8443236" y="44098"/>
                  </a:lnTo>
                  <a:lnTo>
                    <a:pt x="8445031" y="48433"/>
                  </a:lnTo>
                  <a:lnTo>
                    <a:pt x="8446386" y="52900"/>
                  </a:lnTo>
                  <a:lnTo>
                    <a:pt x="8447301" y="57500"/>
                  </a:lnTo>
                  <a:lnTo>
                    <a:pt x="8448216" y="62101"/>
                  </a:lnTo>
                  <a:lnTo>
                    <a:pt x="8448675" y="66746"/>
                  </a:lnTo>
                  <a:lnTo>
                    <a:pt x="8448675" y="71437"/>
                  </a:lnTo>
                  <a:lnTo>
                    <a:pt x="8448675" y="547687"/>
                  </a:lnTo>
                  <a:lnTo>
                    <a:pt x="8448675" y="552378"/>
                  </a:lnTo>
                  <a:lnTo>
                    <a:pt x="8448217" y="557023"/>
                  </a:lnTo>
                  <a:lnTo>
                    <a:pt x="8447302" y="561624"/>
                  </a:lnTo>
                  <a:lnTo>
                    <a:pt x="8446386" y="566224"/>
                  </a:lnTo>
                  <a:lnTo>
                    <a:pt x="8445031" y="570690"/>
                  </a:lnTo>
                  <a:lnTo>
                    <a:pt x="8443236" y="575024"/>
                  </a:lnTo>
                  <a:lnTo>
                    <a:pt x="8441441" y="579357"/>
                  </a:lnTo>
                  <a:lnTo>
                    <a:pt x="8439240" y="583474"/>
                  </a:lnTo>
                  <a:lnTo>
                    <a:pt x="8436634" y="587374"/>
                  </a:lnTo>
                  <a:lnTo>
                    <a:pt x="8434028" y="591274"/>
                  </a:lnTo>
                  <a:lnTo>
                    <a:pt x="8416924" y="607084"/>
                  </a:lnTo>
                  <a:lnTo>
                    <a:pt x="8413024" y="609690"/>
                  </a:lnTo>
                  <a:lnTo>
                    <a:pt x="8408907" y="611891"/>
                  </a:lnTo>
                  <a:lnTo>
                    <a:pt x="8404574" y="613686"/>
                  </a:lnTo>
                  <a:lnTo>
                    <a:pt x="8400240" y="615481"/>
                  </a:lnTo>
                  <a:lnTo>
                    <a:pt x="8395773" y="616836"/>
                  </a:lnTo>
                  <a:lnTo>
                    <a:pt x="8391173" y="617752"/>
                  </a:lnTo>
                  <a:lnTo>
                    <a:pt x="8386572" y="618667"/>
                  </a:lnTo>
                  <a:lnTo>
                    <a:pt x="8381928" y="619125"/>
                  </a:lnTo>
                  <a:lnTo>
                    <a:pt x="8377237" y="619125"/>
                  </a:lnTo>
                  <a:lnTo>
                    <a:pt x="71437" y="619125"/>
                  </a:lnTo>
                  <a:lnTo>
                    <a:pt x="66746" y="619125"/>
                  </a:lnTo>
                  <a:lnTo>
                    <a:pt x="62101" y="618667"/>
                  </a:lnTo>
                  <a:lnTo>
                    <a:pt x="57500" y="617752"/>
                  </a:lnTo>
                  <a:lnTo>
                    <a:pt x="52900" y="616836"/>
                  </a:lnTo>
                  <a:lnTo>
                    <a:pt x="48433" y="615481"/>
                  </a:lnTo>
                  <a:lnTo>
                    <a:pt x="44099" y="613686"/>
                  </a:lnTo>
                  <a:lnTo>
                    <a:pt x="39765" y="611891"/>
                  </a:lnTo>
                  <a:lnTo>
                    <a:pt x="35649" y="609690"/>
                  </a:lnTo>
                  <a:lnTo>
                    <a:pt x="31748" y="607084"/>
                  </a:lnTo>
                  <a:lnTo>
                    <a:pt x="27848" y="604479"/>
                  </a:lnTo>
                  <a:lnTo>
                    <a:pt x="3642" y="570691"/>
                  </a:lnTo>
                  <a:lnTo>
                    <a:pt x="0" y="552378"/>
                  </a:lnTo>
                  <a:lnTo>
                    <a:pt x="0" y="547687"/>
                  </a:lnTo>
                  <a:close/>
                </a:path>
              </a:pathLst>
            </a:custGeom>
            <a:ln w="9524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7200" y="8667750"/>
            <a:ext cx="8458200" cy="628650"/>
            <a:chOff x="457200" y="8667750"/>
            <a:chExt cx="8458200" cy="628650"/>
          </a:xfrm>
        </p:grpSpPr>
        <p:sp>
          <p:nvSpPr>
            <p:cNvPr id="9" name="object 9"/>
            <p:cNvSpPr/>
            <p:nvPr/>
          </p:nvSpPr>
          <p:spPr>
            <a:xfrm>
              <a:off x="461962" y="8672512"/>
              <a:ext cx="8448675" cy="619125"/>
            </a:xfrm>
            <a:custGeom>
              <a:avLst/>
              <a:gdLst/>
              <a:ahLst/>
              <a:cxnLst/>
              <a:rect l="l" t="t" r="r" b="b"/>
              <a:pathLst>
                <a:path w="8448675" h="619125">
                  <a:moveTo>
                    <a:pt x="8381928" y="619124"/>
                  </a:moveTo>
                  <a:lnTo>
                    <a:pt x="66746" y="619124"/>
                  </a:lnTo>
                  <a:lnTo>
                    <a:pt x="62101" y="618666"/>
                  </a:lnTo>
                  <a:lnTo>
                    <a:pt x="24240" y="601518"/>
                  </a:lnTo>
                  <a:lnTo>
                    <a:pt x="2287" y="566224"/>
                  </a:lnTo>
                  <a:lnTo>
                    <a:pt x="0" y="552378"/>
                  </a:lnTo>
                  <a:lnTo>
                    <a:pt x="0" y="547687"/>
                  </a:lnTo>
                  <a:lnTo>
                    <a:pt x="0" y="66746"/>
                  </a:lnTo>
                  <a:lnTo>
                    <a:pt x="14645" y="27849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381928" y="0"/>
                  </a:lnTo>
                  <a:lnTo>
                    <a:pt x="8420824" y="14645"/>
                  </a:lnTo>
                  <a:lnTo>
                    <a:pt x="8445031" y="48431"/>
                  </a:lnTo>
                  <a:lnTo>
                    <a:pt x="8448675" y="66746"/>
                  </a:lnTo>
                  <a:lnTo>
                    <a:pt x="8448675" y="552378"/>
                  </a:lnTo>
                  <a:lnTo>
                    <a:pt x="8434028" y="591275"/>
                  </a:lnTo>
                  <a:lnTo>
                    <a:pt x="8400240" y="615481"/>
                  </a:lnTo>
                  <a:lnTo>
                    <a:pt x="8386572" y="618666"/>
                  </a:lnTo>
                  <a:lnTo>
                    <a:pt x="8381928" y="6191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1962" y="8672512"/>
              <a:ext cx="8448675" cy="619125"/>
            </a:xfrm>
            <a:custGeom>
              <a:avLst/>
              <a:gdLst/>
              <a:ahLst/>
              <a:cxnLst/>
              <a:rect l="l" t="t" r="r" b="b"/>
              <a:pathLst>
                <a:path w="8448675" h="619125">
                  <a:moveTo>
                    <a:pt x="0" y="5476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8"/>
                  </a:lnTo>
                  <a:lnTo>
                    <a:pt x="3642" y="48431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9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377237" y="0"/>
                  </a:lnTo>
                  <a:lnTo>
                    <a:pt x="8381928" y="0"/>
                  </a:lnTo>
                  <a:lnTo>
                    <a:pt x="8386573" y="457"/>
                  </a:lnTo>
                  <a:lnTo>
                    <a:pt x="8391174" y="1372"/>
                  </a:lnTo>
                  <a:lnTo>
                    <a:pt x="8395773" y="2287"/>
                  </a:lnTo>
                  <a:lnTo>
                    <a:pt x="8400240" y="3643"/>
                  </a:lnTo>
                  <a:lnTo>
                    <a:pt x="8404574" y="5437"/>
                  </a:lnTo>
                  <a:lnTo>
                    <a:pt x="8408907" y="7232"/>
                  </a:lnTo>
                  <a:lnTo>
                    <a:pt x="8413024" y="9433"/>
                  </a:lnTo>
                  <a:lnTo>
                    <a:pt x="8416924" y="12039"/>
                  </a:lnTo>
                  <a:lnTo>
                    <a:pt x="8420824" y="14645"/>
                  </a:lnTo>
                  <a:lnTo>
                    <a:pt x="8424433" y="17606"/>
                  </a:lnTo>
                  <a:lnTo>
                    <a:pt x="8427750" y="20923"/>
                  </a:lnTo>
                  <a:lnTo>
                    <a:pt x="8431066" y="24240"/>
                  </a:lnTo>
                  <a:lnTo>
                    <a:pt x="8443236" y="44098"/>
                  </a:lnTo>
                  <a:lnTo>
                    <a:pt x="8445031" y="48431"/>
                  </a:lnTo>
                  <a:lnTo>
                    <a:pt x="8446386" y="52898"/>
                  </a:lnTo>
                  <a:lnTo>
                    <a:pt x="8447301" y="57500"/>
                  </a:lnTo>
                  <a:lnTo>
                    <a:pt x="8448216" y="62101"/>
                  </a:lnTo>
                  <a:lnTo>
                    <a:pt x="8448675" y="66746"/>
                  </a:lnTo>
                  <a:lnTo>
                    <a:pt x="8448675" y="71437"/>
                  </a:lnTo>
                  <a:lnTo>
                    <a:pt x="8448675" y="547687"/>
                  </a:lnTo>
                  <a:lnTo>
                    <a:pt x="8448675" y="552378"/>
                  </a:lnTo>
                  <a:lnTo>
                    <a:pt x="8448217" y="557023"/>
                  </a:lnTo>
                  <a:lnTo>
                    <a:pt x="8447302" y="561624"/>
                  </a:lnTo>
                  <a:lnTo>
                    <a:pt x="8446386" y="566224"/>
                  </a:lnTo>
                  <a:lnTo>
                    <a:pt x="8445031" y="570691"/>
                  </a:lnTo>
                  <a:lnTo>
                    <a:pt x="8443236" y="575025"/>
                  </a:lnTo>
                  <a:lnTo>
                    <a:pt x="8441441" y="579358"/>
                  </a:lnTo>
                  <a:lnTo>
                    <a:pt x="8416924" y="607085"/>
                  </a:lnTo>
                  <a:lnTo>
                    <a:pt x="8413024" y="609691"/>
                  </a:lnTo>
                  <a:lnTo>
                    <a:pt x="8408907" y="611891"/>
                  </a:lnTo>
                  <a:lnTo>
                    <a:pt x="8404574" y="613686"/>
                  </a:lnTo>
                  <a:lnTo>
                    <a:pt x="8400240" y="615481"/>
                  </a:lnTo>
                  <a:lnTo>
                    <a:pt x="8377237" y="619125"/>
                  </a:lnTo>
                  <a:lnTo>
                    <a:pt x="71437" y="619125"/>
                  </a:lnTo>
                  <a:lnTo>
                    <a:pt x="44099" y="613686"/>
                  </a:lnTo>
                  <a:lnTo>
                    <a:pt x="39765" y="611891"/>
                  </a:lnTo>
                  <a:lnTo>
                    <a:pt x="35649" y="609691"/>
                  </a:lnTo>
                  <a:lnTo>
                    <a:pt x="31748" y="607085"/>
                  </a:lnTo>
                  <a:lnTo>
                    <a:pt x="27848" y="604479"/>
                  </a:lnTo>
                  <a:lnTo>
                    <a:pt x="3642" y="570691"/>
                  </a:lnTo>
                  <a:lnTo>
                    <a:pt x="0" y="552378"/>
                  </a:lnTo>
                  <a:lnTo>
                    <a:pt x="0" y="547687"/>
                  </a:lnTo>
                  <a:close/>
                </a:path>
              </a:pathLst>
            </a:custGeom>
            <a:ln w="9524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4500" y="7435850"/>
            <a:ext cx="3880485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Evolution</a:t>
            </a:r>
            <a:r>
              <a:rPr lang="en-US" sz="2250" b="1" spc="-4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to</a:t>
            </a:r>
            <a:r>
              <a:rPr lang="en-US" sz="2250" b="1" spc="-3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GPT</a:t>
            </a:r>
            <a:r>
              <a:rPr lang="en-US" sz="2250" b="1" spc="-3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&amp;</a:t>
            </a:r>
            <a:r>
              <a:rPr lang="en-US" sz="2250" b="1" spc="-3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spc="-20" noProof="0" dirty="0">
                <a:solidFill>
                  <a:srgbClr val="1D40AF"/>
                </a:solidFill>
                <a:latin typeface="Arial"/>
                <a:cs typeface="Arial"/>
              </a:rPr>
              <a:t>BERT</a:t>
            </a:r>
            <a:endParaRPr lang="en-US" sz="225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250" noProof="0" dirty="0">
              <a:latin typeface="Arial"/>
              <a:cs typeface="Arial"/>
            </a:endParaRPr>
          </a:p>
          <a:p>
            <a:pPr marL="174625">
              <a:lnSpc>
                <a:spcPct val="100000"/>
              </a:lnSpc>
            </a:pPr>
            <a:r>
              <a:rPr lang="en-US" sz="1800" b="1" spc="-40" noProof="0" dirty="0">
                <a:solidFill>
                  <a:srgbClr val="3B81F5"/>
                </a:solidFill>
                <a:latin typeface="Arial"/>
                <a:cs typeface="Arial"/>
              </a:rPr>
              <a:t>GPT:</a:t>
            </a:r>
            <a:r>
              <a:rPr lang="en-US" sz="1800" b="1" spc="-7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Decoder-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only,</a:t>
            </a:r>
            <a:r>
              <a:rPr lang="en-US" sz="1800" spc="-7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auto-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regressive.</a:t>
            </a:r>
            <a:endParaRPr lang="en-US" sz="1800" noProof="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lang="en-US" sz="1800" noProof="0" dirty="0">
              <a:latin typeface="Arial"/>
              <a:cs typeface="Arial"/>
            </a:endParaRPr>
          </a:p>
          <a:p>
            <a:pPr marL="174625">
              <a:lnSpc>
                <a:spcPct val="100000"/>
              </a:lnSpc>
            </a:pPr>
            <a:r>
              <a:rPr lang="en-US" sz="1800" b="1" spc="-25" noProof="0" dirty="0">
                <a:solidFill>
                  <a:srgbClr val="3B81F5"/>
                </a:solidFill>
                <a:latin typeface="Arial"/>
                <a:cs typeface="Arial"/>
              </a:rPr>
              <a:t>BERT:</a:t>
            </a:r>
            <a:r>
              <a:rPr lang="en-US" sz="1800" b="1" spc="-9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Encoder-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only,</a:t>
            </a:r>
            <a:r>
              <a:rPr lang="en-US" sz="1800" spc="-9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bidirectional.</a:t>
            </a:r>
            <a:endParaRPr lang="en-US" sz="1800" noProof="0" dirty="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1591"/>
              </p:ext>
            </p:extLst>
          </p:nvPr>
        </p:nvGraphicFramePr>
        <p:xfrm>
          <a:off x="9372600" y="7715250"/>
          <a:ext cx="8448675" cy="175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45529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200" b="1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Layer</a:t>
                      </a:r>
                      <a:r>
                        <a:rPr lang="en-US" sz="1200" b="1" spc="-10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-20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93C4FD"/>
                      </a:solidFill>
                      <a:prstDash val="solid"/>
                    </a:lnL>
                    <a:lnR w="9525">
                      <a:solidFill>
                        <a:srgbClr val="93C4FD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93C4FD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tc>
                  <a:txBody>
                    <a:bodyPr/>
                    <a:lstStyle/>
                    <a:p>
                      <a:pPr marL="5378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200" b="1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Complexity per </a:t>
                      </a:r>
                      <a:r>
                        <a:rPr lang="en-US" sz="1200" b="1" spc="-10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Layer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93C4FD"/>
                      </a:solidFill>
                      <a:prstDash val="solid"/>
                    </a:lnL>
                    <a:lnR w="9525">
                      <a:solidFill>
                        <a:srgbClr val="93C4FD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93C4FD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200" b="1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Sequential</a:t>
                      </a:r>
                      <a:r>
                        <a:rPr lang="en-US" sz="1200" b="1" spc="-65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b="1" spc="-25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Ops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93C4FD"/>
                      </a:solidFill>
                      <a:prstDash val="solid"/>
                    </a:lnL>
                    <a:lnR w="9525">
                      <a:solidFill>
                        <a:srgbClr val="93C4FD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93C4FD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200" b="1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Max Path </a:t>
                      </a:r>
                      <a:r>
                        <a:rPr lang="en-US" sz="1200" b="1" spc="-10" noProof="0" dirty="0">
                          <a:solidFill>
                            <a:srgbClr val="1D40AF"/>
                          </a:solidFill>
                          <a:latin typeface="Arial"/>
                          <a:cs typeface="Arial"/>
                        </a:rPr>
                        <a:t>Length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93C4FD"/>
                      </a:solidFill>
                      <a:prstDash val="solid"/>
                    </a:lnL>
                    <a:lnR w="9525">
                      <a:solidFill>
                        <a:srgbClr val="93C4FD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93C4FD"/>
                      </a:solidFill>
                      <a:prstDash val="solid"/>
                    </a:lnB>
                    <a:solidFill>
                      <a:srgbClr val="DAE9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Arial"/>
                          <a:cs typeface="Arial"/>
                        </a:rPr>
                        <a:t>Self-</a:t>
                      </a: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Arial"/>
                          <a:cs typeface="Arial"/>
                        </a:rPr>
                        <a:t>Attention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O(n^2</a:t>
                      </a:r>
                      <a:r>
                        <a:rPr lang="en-US" sz="1200" spc="-25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spc="-25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d)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O(1)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O(1)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93C4FD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Arial"/>
                          <a:cs typeface="Arial"/>
                        </a:rPr>
                        <a:t>Recurrent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O(n</a:t>
                      </a:r>
                      <a:r>
                        <a:rPr lang="en-US" sz="1200" spc="-15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lang="en-US" sz="1200" spc="-15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d^2)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O(n)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O(n)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  <a:solidFill>
                      <a:srgbClr val="F7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Arial"/>
                          <a:cs typeface="Arial"/>
                        </a:rPr>
                        <a:t>Convolutional</a:t>
                      </a:r>
                      <a:endParaRPr lang="en-US" sz="1200" noProof="0" dirty="0">
                        <a:latin typeface="Arial"/>
                        <a:cs typeface="Arial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O(k</a:t>
                      </a:r>
                      <a:r>
                        <a:rPr lang="en-US" sz="1200" spc="-15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d^2)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2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O(1)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O(</a:t>
                      </a:r>
                      <a:r>
                        <a:rPr lang="en-US" sz="1200" spc="-10" noProof="0" dirty="0" err="1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log_k</a:t>
                      </a:r>
                      <a:r>
                        <a:rPr lang="en-US" sz="1200" spc="-10" noProof="0" dirty="0">
                          <a:solidFill>
                            <a:srgbClr val="374050"/>
                          </a:solidFill>
                          <a:latin typeface="Courier New"/>
                          <a:cs typeface="Courier New"/>
                        </a:rPr>
                        <a:t>(n))</a:t>
                      </a:r>
                      <a:endParaRPr lang="en-US" sz="1200" noProof="0" dirty="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4E7EB"/>
                      </a:solidFill>
                      <a:prstDash val="solid"/>
                    </a:lnL>
                    <a:lnR w="9525">
                      <a:solidFill>
                        <a:srgbClr val="E4E7EB"/>
                      </a:solidFill>
                      <a:prstDash val="solid"/>
                    </a:lnR>
                    <a:lnT w="9525">
                      <a:solidFill>
                        <a:srgbClr val="E4E7EB"/>
                      </a:solidFill>
                      <a:prstDash val="solid"/>
                    </a:lnT>
                    <a:lnB w="9525">
                      <a:solidFill>
                        <a:srgbClr val="E4E7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50" noProof="0" smtClean="0"/>
              <a:t>6</a:t>
            </a:fld>
            <a:endParaRPr lang="en-US" spc="-50" noProof="0" dirty="0"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75142D4C-96D9-7CA5-FCCB-05EA5664C6A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77000" y="9639300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FADB6D-AE18-4127-5BBD-3FBBF06E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2933700"/>
            <a:ext cx="4349068" cy="3281569"/>
          </a:xfrm>
          <a:prstGeom prst="rect">
            <a:avLst/>
          </a:prstGeom>
        </p:spPr>
      </p:pic>
      <p:pic>
        <p:nvPicPr>
          <p:cNvPr id="18" name="Picture 17" descr="A diagram of a process&#10;&#10;AI-generated content may be incorrect.">
            <a:extLst>
              <a:ext uri="{FF2B5EF4-FFF2-40B4-BE49-F238E27FC236}">
                <a16:creationId xmlns:a16="http://schemas.microsoft.com/office/drawing/2014/main" id="{86948B6D-17D5-B343-748C-B0C7EF27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857500"/>
            <a:ext cx="6019800" cy="3350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73050"/>
            <a:ext cx="12389911" cy="1490152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  <a:tabLst>
                <a:tab pos="5906135" algn="l"/>
                <a:tab pos="9081770" algn="l"/>
              </a:tabLst>
            </a:pPr>
            <a:r>
              <a:rPr lang="en-US" noProof="0" dirty="0">
                <a:solidFill>
                  <a:srgbClr val="1D40AF"/>
                </a:solidFill>
              </a:rPr>
              <a:t>Information Retrieval</a:t>
            </a:r>
            <a:endParaRPr lang="en-US" spc="-10" noProof="0" dirty="0">
              <a:solidFill>
                <a:srgbClr val="1D40AF"/>
              </a:solidFill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lang="en-US" sz="2250" noProof="0" dirty="0">
                <a:solidFill>
                  <a:srgbClr val="3B81F5"/>
                </a:solidFill>
              </a:rPr>
              <a:t>Integrating</a:t>
            </a:r>
            <a:r>
              <a:rPr lang="en-US" sz="2250" spc="-45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External</a:t>
            </a:r>
            <a:r>
              <a:rPr lang="en-US" sz="2250" spc="-30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Knowledge</a:t>
            </a:r>
            <a:r>
              <a:rPr lang="en-US" sz="2250" spc="-30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with</a:t>
            </a:r>
            <a:r>
              <a:rPr lang="en-US" sz="2250" spc="-35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Language</a:t>
            </a:r>
            <a:r>
              <a:rPr lang="en-US" sz="2250" spc="-30" noProof="0" dirty="0">
                <a:solidFill>
                  <a:srgbClr val="3B81F5"/>
                </a:solidFill>
              </a:rPr>
              <a:t> </a:t>
            </a:r>
            <a:r>
              <a:rPr lang="en-US" sz="2250" spc="-10" noProof="0" dirty="0">
                <a:solidFill>
                  <a:srgbClr val="3B81F5"/>
                </a:solidFill>
              </a:rPr>
              <a:t>Models</a:t>
            </a:r>
            <a:endParaRPr lang="en-US" sz="2250" noProof="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7700" y="4170363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7700" y="4513263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7700" y="4856163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25000" y="2019300"/>
            <a:ext cx="7979409" cy="29908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RAG</a:t>
            </a:r>
            <a:r>
              <a:rPr lang="en-US" sz="2250" b="1" spc="-6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Framework</a:t>
            </a:r>
            <a:endParaRPr lang="en-US" sz="2250" noProof="0" dirty="0">
              <a:latin typeface="Arial"/>
              <a:cs typeface="Arial"/>
            </a:endParaRPr>
          </a:p>
          <a:p>
            <a:pPr marL="12700" marR="5080">
              <a:lnSpc>
                <a:spcPct val="111100"/>
              </a:lnSpc>
              <a:spcBef>
                <a:spcPts val="509"/>
              </a:spcBef>
            </a:pPr>
            <a:r>
              <a:rPr lang="en-US" sz="1800" b="1" noProof="0" dirty="0">
                <a:solidFill>
                  <a:srgbClr val="374050"/>
                </a:solidFill>
                <a:latin typeface="Arial"/>
                <a:cs typeface="Arial"/>
              </a:rPr>
              <a:t>Definition:</a:t>
            </a:r>
            <a:r>
              <a:rPr lang="en-US" sz="1800" b="1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Combines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retrieval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and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generation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to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ground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responses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in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external knowledge.</a:t>
            </a: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sz="1800" b="1" noProof="0" dirty="0">
                <a:solidFill>
                  <a:srgbClr val="374050"/>
                </a:solidFill>
                <a:latin typeface="Arial"/>
                <a:cs typeface="Arial"/>
              </a:rPr>
              <a:t>Core Process: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Query → Retrieve →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Generate</a:t>
            </a: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sz="1800" b="1" spc="-10" noProof="0" dirty="0">
                <a:solidFill>
                  <a:srgbClr val="374050"/>
                </a:solidFill>
                <a:latin typeface="Arial"/>
                <a:cs typeface="Arial"/>
              </a:rPr>
              <a:t>Benefits:</a:t>
            </a:r>
            <a:endParaRPr lang="en-US" sz="1800" noProof="0" dirty="0">
              <a:latin typeface="Arial"/>
              <a:cs typeface="Arial"/>
            </a:endParaRPr>
          </a:p>
          <a:p>
            <a:pPr marL="317500" marR="3587750">
              <a:lnSpc>
                <a:spcPct val="125000"/>
              </a:lnSpc>
              <a:spcBef>
                <a:spcPts val="300"/>
              </a:spcBef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Reduces hallucinations with factual </a:t>
            </a:r>
            <a:r>
              <a:rPr lang="en-US" sz="1800" spc="-20" noProof="0" dirty="0">
                <a:solidFill>
                  <a:srgbClr val="374050"/>
                </a:solidFill>
                <a:latin typeface="Arial"/>
                <a:cs typeface="Arial"/>
              </a:rPr>
              <a:t>data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Enables dynamic knowledge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updates</a:t>
            </a:r>
            <a:endParaRPr lang="en-US" sz="1800" noProof="0" dirty="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540"/>
              </a:spcBef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Effective</a:t>
            </a:r>
            <a:r>
              <a:rPr lang="en-US" sz="18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for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domain-specific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tasks</a:t>
            </a:r>
            <a:endParaRPr lang="en-US" sz="1800" noProof="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000" y="2171700"/>
            <a:ext cx="7720965" cy="23050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lang="en-US" sz="2250" b="1" noProof="0" dirty="0">
                <a:solidFill>
                  <a:srgbClr val="1D40AF"/>
                </a:solidFill>
                <a:latin typeface="Arial"/>
                <a:cs typeface="Arial"/>
              </a:rPr>
              <a:t>Hypothetical Document Embeddings 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(</a:t>
            </a:r>
            <a:r>
              <a:rPr lang="en-US" sz="2250" b="1" spc="-10" noProof="0" dirty="0" err="1">
                <a:solidFill>
                  <a:srgbClr val="1D40AF"/>
                </a:solidFill>
                <a:latin typeface="Arial"/>
                <a:cs typeface="Arial"/>
              </a:rPr>
              <a:t>HyDE</a:t>
            </a: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)</a:t>
            </a:r>
            <a:endParaRPr lang="en-US" sz="22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lang="en-US" sz="1800" b="1" noProof="0" dirty="0">
                <a:solidFill>
                  <a:srgbClr val="374050"/>
                </a:solidFill>
                <a:latin typeface="Arial"/>
                <a:cs typeface="Arial"/>
              </a:rPr>
              <a:t>Concept:</a:t>
            </a:r>
            <a:r>
              <a:rPr lang="en-US" sz="1800" b="1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Generates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a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hypothetical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document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to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improve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retrieval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accuracy.</a:t>
            </a: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en-US" sz="1800" b="1" spc="-10" noProof="0" dirty="0">
                <a:solidFill>
                  <a:srgbClr val="374050"/>
                </a:solidFill>
                <a:latin typeface="Arial"/>
                <a:cs typeface="Arial"/>
              </a:rPr>
              <a:t>Process:</a:t>
            </a:r>
            <a:endParaRPr lang="en-US" sz="1800" noProof="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26670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LLM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generates a hypothetical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document.</a:t>
            </a:r>
            <a:endParaRPr lang="en-US" sz="1800" noProof="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6670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Embed this hypothetical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document.</a:t>
            </a:r>
            <a:endParaRPr lang="en-US" sz="1800" noProof="0" dirty="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66700" algn="l"/>
              </a:tabLst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Retrieve similar real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documents.</a:t>
            </a:r>
            <a:endParaRPr lang="en-US" sz="1800" noProof="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67" y="4908162"/>
            <a:ext cx="7682864" cy="419177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50" noProof="0" smtClean="0"/>
              <a:t>7</a:t>
            </a:fld>
            <a:endParaRPr lang="en-US" spc="-50" noProof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A9CB66-0740-D261-8BA2-24E1ABEB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5561013"/>
            <a:ext cx="8324850" cy="3476625"/>
          </a:xfrm>
          <a:prstGeom prst="rect">
            <a:avLst/>
          </a:prstGeom>
        </p:spPr>
      </p:pic>
      <p:sp>
        <p:nvSpPr>
          <p:cNvPr id="8" name="object 21">
            <a:extLst>
              <a:ext uri="{FF2B5EF4-FFF2-40B4-BE49-F238E27FC236}">
                <a16:creationId xmlns:a16="http://schemas.microsoft.com/office/drawing/2014/main" id="{891C1CFB-7817-A10B-9B90-63439A1A40E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96850"/>
            <a:ext cx="12523598" cy="13747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  <a:tabLst>
                <a:tab pos="3618865" algn="l"/>
                <a:tab pos="6910705" algn="l"/>
                <a:tab pos="7831455" algn="l"/>
              </a:tabLst>
            </a:pPr>
            <a:r>
              <a:rPr lang="en-US" spc="-10" noProof="0" dirty="0">
                <a:solidFill>
                  <a:srgbClr val="1D40AF"/>
                </a:solidFill>
              </a:rPr>
              <a:t>Quantization Techniques </a:t>
            </a:r>
            <a:r>
              <a:rPr lang="en-US" spc="-25" noProof="0" dirty="0">
                <a:solidFill>
                  <a:srgbClr val="1D40AF"/>
                </a:solidFill>
              </a:rPr>
              <a:t>for </a:t>
            </a:r>
            <a:r>
              <a:rPr lang="en-US" spc="-20" noProof="0" dirty="0">
                <a:solidFill>
                  <a:srgbClr val="1D40AF"/>
                </a:solidFill>
              </a:rPr>
              <a:t>LLMs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250" noProof="0" dirty="0">
                <a:solidFill>
                  <a:srgbClr val="3B81F5"/>
                </a:solidFill>
              </a:rPr>
              <a:t>Reducing Computational and Memory </a:t>
            </a:r>
            <a:r>
              <a:rPr lang="en-US" sz="2250" spc="-10" noProof="0" dirty="0">
                <a:solidFill>
                  <a:srgbClr val="3B81F5"/>
                </a:solidFill>
              </a:rPr>
              <a:t>Requirements</a:t>
            </a:r>
            <a:endParaRPr lang="en-US" sz="2250" noProof="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9600" y="3048000"/>
            <a:ext cx="10058400" cy="571500"/>
            <a:chOff x="609600" y="3048000"/>
            <a:chExt cx="10058400" cy="571500"/>
          </a:xfrm>
        </p:grpSpPr>
        <p:sp>
          <p:nvSpPr>
            <p:cNvPr id="4" name="object 4"/>
            <p:cNvSpPr/>
            <p:nvPr/>
          </p:nvSpPr>
          <p:spPr>
            <a:xfrm>
              <a:off x="609600" y="3048000"/>
              <a:ext cx="10058400" cy="571500"/>
            </a:xfrm>
            <a:custGeom>
              <a:avLst/>
              <a:gdLst/>
              <a:ahLst/>
              <a:cxnLst/>
              <a:rect l="l" t="t" r="r" b="b"/>
              <a:pathLst>
                <a:path w="10058400" h="571500">
                  <a:moveTo>
                    <a:pt x="100584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71500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" y="3048000"/>
              <a:ext cx="38100" cy="571500"/>
            </a:xfrm>
            <a:custGeom>
              <a:avLst/>
              <a:gdLst/>
              <a:ahLst/>
              <a:cxnLst/>
              <a:rect l="l" t="t" r="r" b="b"/>
              <a:pathLst>
                <a:path w="38100" h="571500">
                  <a:moveTo>
                    <a:pt x="38100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57150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6900" y="1792287"/>
            <a:ext cx="9732645" cy="116205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Overview</a:t>
            </a:r>
            <a:endParaRPr lang="en-US" sz="2250" noProof="0" dirty="0">
              <a:latin typeface="Arial"/>
              <a:cs typeface="Arial"/>
            </a:endParaRPr>
          </a:p>
          <a:p>
            <a:pPr marL="12700" marR="5080">
              <a:lnSpc>
                <a:spcPct val="111100"/>
              </a:lnSpc>
              <a:spcBef>
                <a:spcPts val="509"/>
              </a:spcBef>
            </a:pP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Quantization converts weights to lower precision (e.g., INT8/INT4) to reduce memory usage </a:t>
            </a:r>
            <a:r>
              <a:rPr lang="en-US" sz="1800" spc="-25" noProof="0" dirty="0">
                <a:solidFill>
                  <a:srgbClr val="374050"/>
                </a:solidFill>
                <a:latin typeface="Arial"/>
                <a:cs typeface="Arial"/>
              </a:rPr>
              <a:t>and </a:t>
            </a:r>
            <a:r>
              <a:rPr lang="en-US" sz="1800" noProof="0" dirty="0">
                <a:solidFill>
                  <a:srgbClr val="374050"/>
                </a:solidFill>
                <a:latin typeface="Arial"/>
                <a:cs typeface="Arial"/>
              </a:rPr>
              <a:t>accelerate </a:t>
            </a:r>
            <a:r>
              <a:rPr lang="en-US" sz="1800" spc="-10" noProof="0" dirty="0">
                <a:solidFill>
                  <a:srgbClr val="374050"/>
                </a:solidFill>
                <a:latin typeface="Arial"/>
                <a:cs typeface="Arial"/>
              </a:rPr>
              <a:t>computation.</a:t>
            </a:r>
            <a:endParaRPr lang="en-US" sz="1800" noProof="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700" y="3197225"/>
            <a:ext cx="100203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00"/>
              </a:spcBef>
            </a:pP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Key</a:t>
            </a:r>
            <a:r>
              <a:rPr lang="en-US" sz="1500" b="1" spc="-4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Challenge:</a:t>
            </a:r>
            <a:r>
              <a:rPr lang="en-US" sz="1500" b="1" spc="-3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Balancing</a:t>
            </a:r>
            <a:r>
              <a:rPr lang="en-US" sz="1500" spc="-3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model</a:t>
            </a:r>
            <a:r>
              <a:rPr lang="en-US" sz="1500" spc="-3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size</a:t>
            </a:r>
            <a:r>
              <a:rPr lang="en-US" sz="1500" spc="-3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reduction</a:t>
            </a:r>
            <a:r>
              <a:rPr lang="en-US" sz="1500" spc="-3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with</a:t>
            </a:r>
            <a:r>
              <a:rPr lang="en-US" sz="1500" spc="-4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performance.</a:t>
            </a:r>
            <a:endParaRPr lang="en-US" sz="1500" noProof="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533400" y="3771900"/>
            <a:ext cx="16459200" cy="3387466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35"/>
              </a:spcBef>
            </a:pPr>
            <a:r>
              <a:rPr lang="en-US" sz="2250" noProof="0" dirty="0"/>
              <a:t>Post-</a:t>
            </a:r>
            <a:r>
              <a:rPr lang="en-US" sz="2250" spc="-10" noProof="0" dirty="0"/>
              <a:t>Training</a:t>
            </a:r>
            <a:r>
              <a:rPr lang="en-US" sz="2250" spc="-140" noProof="0" dirty="0"/>
              <a:t> </a:t>
            </a:r>
            <a:r>
              <a:rPr lang="en-US" sz="2250" noProof="0" dirty="0"/>
              <a:t>Quantization</a:t>
            </a:r>
            <a:r>
              <a:rPr lang="en-US" sz="2250" spc="-135" noProof="0" dirty="0"/>
              <a:t> </a:t>
            </a:r>
            <a:r>
              <a:rPr lang="en-US" sz="2250" spc="-10" noProof="0" dirty="0"/>
              <a:t>(PTQ)</a:t>
            </a:r>
            <a:endParaRPr lang="en-US" sz="2250" noProof="0" dirty="0"/>
          </a:p>
          <a:p>
            <a:pPr marL="165100">
              <a:lnSpc>
                <a:spcPct val="100000"/>
              </a:lnSpc>
              <a:spcBef>
                <a:spcPts val="750"/>
              </a:spcBef>
            </a:pPr>
            <a:r>
              <a:rPr lang="en-US" sz="1800" spc="-10" noProof="0" dirty="0">
                <a:solidFill>
                  <a:srgbClr val="374050"/>
                </a:solidFill>
              </a:rPr>
              <a:t>Definition:</a:t>
            </a:r>
            <a:r>
              <a:rPr lang="en-US" sz="1800" spc="-100" noProof="0" dirty="0">
                <a:solidFill>
                  <a:srgbClr val="374050"/>
                </a:solidFill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Applied after</a:t>
            </a:r>
            <a:r>
              <a:rPr lang="en-US" sz="1800" b="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model training,</a:t>
            </a:r>
            <a:r>
              <a:rPr lang="en-US" sz="1800" b="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no retraining</a:t>
            </a:r>
            <a:r>
              <a:rPr lang="en-US" sz="1800" b="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or data</a:t>
            </a:r>
            <a:r>
              <a:rPr lang="en-US" sz="1800" b="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spc="-10" noProof="0" dirty="0">
                <a:solidFill>
                  <a:srgbClr val="374050"/>
                </a:solidFill>
                <a:latin typeface="Arial"/>
                <a:cs typeface="Arial"/>
              </a:rPr>
              <a:t>required.</a:t>
            </a:r>
            <a:endParaRPr lang="en-US" sz="1800" noProof="0" dirty="0">
              <a:latin typeface="Arial"/>
              <a:cs typeface="Arial"/>
            </a:endParaRPr>
          </a:p>
          <a:p>
            <a:pPr marL="308610" indent="-143510">
              <a:lnSpc>
                <a:spcPct val="100000"/>
              </a:lnSpc>
              <a:spcBef>
                <a:spcPts val="840"/>
              </a:spcBef>
              <a:buChar char="•"/>
              <a:tabLst>
                <a:tab pos="308610" algn="l"/>
              </a:tabLst>
            </a:pP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Most</a:t>
            </a:r>
            <a:r>
              <a:rPr lang="en-US" sz="1800" b="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common method due to its </a:t>
            </a:r>
            <a:r>
              <a:rPr lang="en-US" sz="1800" b="0" spc="-10" noProof="0" dirty="0">
                <a:solidFill>
                  <a:srgbClr val="374050"/>
                </a:solidFill>
                <a:latin typeface="Arial"/>
                <a:cs typeface="Arial"/>
              </a:rPr>
              <a:t>accessibility.</a:t>
            </a:r>
            <a:endParaRPr lang="en-US" sz="1800" noProof="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840"/>
              </a:spcBef>
            </a:pPr>
            <a:r>
              <a:rPr lang="en-US" sz="1800" noProof="0" dirty="0">
                <a:solidFill>
                  <a:srgbClr val="3B81F5"/>
                </a:solidFill>
              </a:rPr>
              <a:t>Methods:</a:t>
            </a:r>
            <a:r>
              <a:rPr lang="en-US" sz="1800" spc="-40" noProof="0" dirty="0">
                <a:solidFill>
                  <a:srgbClr val="3B81F5"/>
                </a:solidFill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OPTQ,</a:t>
            </a:r>
            <a:r>
              <a:rPr lang="en-US" sz="1800" b="0" spc="-4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800" b="0" noProof="0" dirty="0">
                <a:solidFill>
                  <a:srgbClr val="374050"/>
                </a:solidFill>
                <a:latin typeface="Arial"/>
                <a:cs typeface="Arial"/>
              </a:rPr>
              <a:t>ZeroQuant-</a:t>
            </a:r>
            <a:r>
              <a:rPr lang="en-US" sz="1800" b="0" spc="-25" noProof="0" dirty="0">
                <a:solidFill>
                  <a:srgbClr val="374050"/>
                </a:solidFill>
                <a:latin typeface="Arial"/>
                <a:cs typeface="Arial"/>
              </a:rPr>
              <a:t>V2</a:t>
            </a:r>
            <a:endParaRPr lang="en-US" sz="1800" noProof="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889"/>
              </a:spcBef>
            </a:pPr>
            <a:endParaRPr lang="en-US" sz="2250" noProof="0" dirty="0"/>
          </a:p>
          <a:p>
            <a:pPr marL="165100">
              <a:spcBef>
                <a:spcPts val="1889"/>
              </a:spcBef>
            </a:pPr>
            <a:r>
              <a:rPr lang="en-US" sz="2250" b="1" spc="-10" noProof="0" dirty="0">
                <a:solidFill>
                  <a:srgbClr val="1D40AF"/>
                </a:solidFill>
                <a:latin typeface="Arial"/>
                <a:cs typeface="Arial"/>
              </a:rPr>
              <a:t>Advanced Methods</a:t>
            </a:r>
            <a:endParaRPr lang="en-US" sz="2250" noProof="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1889"/>
              </a:spcBef>
            </a:pPr>
            <a:endParaRPr lang="en-US" sz="2250" noProof="0" dirty="0"/>
          </a:p>
        </p:txBody>
      </p:sp>
      <p:grpSp>
        <p:nvGrpSpPr>
          <p:cNvPr id="9" name="object 9"/>
          <p:cNvGrpSpPr/>
          <p:nvPr/>
        </p:nvGrpSpPr>
        <p:grpSpPr>
          <a:xfrm>
            <a:off x="533400" y="6896100"/>
            <a:ext cx="4953000" cy="857250"/>
            <a:chOff x="609600" y="7239000"/>
            <a:chExt cx="4953000" cy="857250"/>
          </a:xfrm>
        </p:grpSpPr>
        <p:sp>
          <p:nvSpPr>
            <p:cNvPr id="10" name="object 10"/>
            <p:cNvSpPr/>
            <p:nvPr/>
          </p:nvSpPr>
          <p:spPr>
            <a:xfrm>
              <a:off x="614362" y="724376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4876728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40" y="830117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4876728" y="0"/>
                  </a:lnTo>
                  <a:lnTo>
                    <a:pt x="4915625" y="14644"/>
                  </a:lnTo>
                  <a:lnTo>
                    <a:pt x="4939831" y="48432"/>
                  </a:lnTo>
                  <a:lnTo>
                    <a:pt x="4943474" y="66746"/>
                  </a:lnTo>
                  <a:lnTo>
                    <a:pt x="4943474" y="780977"/>
                  </a:lnTo>
                  <a:lnTo>
                    <a:pt x="4928829" y="819875"/>
                  </a:lnTo>
                  <a:lnTo>
                    <a:pt x="4895041" y="844081"/>
                  </a:lnTo>
                  <a:lnTo>
                    <a:pt x="4881373" y="847266"/>
                  </a:lnTo>
                  <a:lnTo>
                    <a:pt x="4876728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4362" y="724376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27848" y="14644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872037" y="0"/>
                  </a:lnTo>
                  <a:lnTo>
                    <a:pt x="4876728" y="0"/>
                  </a:lnTo>
                  <a:lnTo>
                    <a:pt x="4881373" y="457"/>
                  </a:lnTo>
                  <a:lnTo>
                    <a:pt x="4911725" y="12038"/>
                  </a:lnTo>
                  <a:lnTo>
                    <a:pt x="4915625" y="14644"/>
                  </a:lnTo>
                  <a:lnTo>
                    <a:pt x="4938036" y="44098"/>
                  </a:lnTo>
                  <a:lnTo>
                    <a:pt x="4939831" y="48432"/>
                  </a:lnTo>
                  <a:lnTo>
                    <a:pt x="4943475" y="71437"/>
                  </a:lnTo>
                  <a:lnTo>
                    <a:pt x="4943475" y="776287"/>
                  </a:lnTo>
                  <a:lnTo>
                    <a:pt x="4938036" y="803624"/>
                  </a:lnTo>
                  <a:lnTo>
                    <a:pt x="4936241" y="807958"/>
                  </a:lnTo>
                  <a:lnTo>
                    <a:pt x="4934040" y="812074"/>
                  </a:lnTo>
                  <a:lnTo>
                    <a:pt x="4931435" y="815974"/>
                  </a:lnTo>
                  <a:lnTo>
                    <a:pt x="4928829" y="819875"/>
                  </a:lnTo>
                  <a:lnTo>
                    <a:pt x="4911725" y="835684"/>
                  </a:lnTo>
                  <a:lnTo>
                    <a:pt x="4907825" y="838290"/>
                  </a:lnTo>
                  <a:lnTo>
                    <a:pt x="4903708" y="840491"/>
                  </a:lnTo>
                  <a:lnTo>
                    <a:pt x="4899375" y="842286"/>
                  </a:lnTo>
                  <a:lnTo>
                    <a:pt x="4895041" y="844081"/>
                  </a:lnTo>
                  <a:lnTo>
                    <a:pt x="4872037" y="847725"/>
                  </a:lnTo>
                  <a:lnTo>
                    <a:pt x="71437" y="847725"/>
                  </a:lnTo>
                  <a:lnTo>
                    <a:pt x="66746" y="847724"/>
                  </a:lnTo>
                  <a:lnTo>
                    <a:pt x="62101" y="847266"/>
                  </a:lnTo>
                  <a:lnTo>
                    <a:pt x="57500" y="846351"/>
                  </a:lnTo>
                  <a:lnTo>
                    <a:pt x="52900" y="845436"/>
                  </a:lnTo>
                  <a:lnTo>
                    <a:pt x="48433" y="844081"/>
                  </a:lnTo>
                  <a:lnTo>
                    <a:pt x="44099" y="842286"/>
                  </a:lnTo>
                  <a:lnTo>
                    <a:pt x="39765" y="840491"/>
                  </a:lnTo>
                  <a:lnTo>
                    <a:pt x="9433" y="812074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82625" y="6959600"/>
            <a:ext cx="3566795" cy="6083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Non-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Uniform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Allocates more precision to important weight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ranges.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38800" y="6896100"/>
            <a:ext cx="4953000" cy="857250"/>
            <a:chOff x="5715000" y="7239000"/>
            <a:chExt cx="4953000" cy="857250"/>
          </a:xfrm>
        </p:grpSpPr>
        <p:sp>
          <p:nvSpPr>
            <p:cNvPr id="14" name="object 14"/>
            <p:cNvSpPr/>
            <p:nvPr/>
          </p:nvSpPr>
          <p:spPr>
            <a:xfrm>
              <a:off x="5719762" y="724376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4876726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40" y="830117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5" y="27847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4876726" y="0"/>
                  </a:lnTo>
                  <a:lnTo>
                    <a:pt x="4915623" y="14644"/>
                  </a:lnTo>
                  <a:lnTo>
                    <a:pt x="4939830" y="48432"/>
                  </a:lnTo>
                  <a:lnTo>
                    <a:pt x="4943474" y="66746"/>
                  </a:lnTo>
                  <a:lnTo>
                    <a:pt x="4943474" y="780977"/>
                  </a:lnTo>
                  <a:lnTo>
                    <a:pt x="4928828" y="819875"/>
                  </a:lnTo>
                  <a:lnTo>
                    <a:pt x="4895039" y="844081"/>
                  </a:lnTo>
                  <a:lnTo>
                    <a:pt x="4881372" y="847266"/>
                  </a:lnTo>
                  <a:lnTo>
                    <a:pt x="4876726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719762" y="724376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3" y="48432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9" y="31747"/>
                  </a:lnTo>
                  <a:lnTo>
                    <a:pt x="14645" y="27847"/>
                  </a:lnTo>
                  <a:lnTo>
                    <a:pt x="17606" y="24239"/>
                  </a:lnTo>
                  <a:lnTo>
                    <a:pt x="20923" y="20922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3" y="3642"/>
                  </a:lnTo>
                  <a:lnTo>
                    <a:pt x="52900" y="228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872037" y="0"/>
                  </a:lnTo>
                  <a:lnTo>
                    <a:pt x="4876726" y="0"/>
                  </a:lnTo>
                  <a:lnTo>
                    <a:pt x="4881372" y="457"/>
                  </a:lnTo>
                  <a:lnTo>
                    <a:pt x="4911724" y="12038"/>
                  </a:lnTo>
                  <a:lnTo>
                    <a:pt x="4915623" y="14644"/>
                  </a:lnTo>
                  <a:lnTo>
                    <a:pt x="4919233" y="17606"/>
                  </a:lnTo>
                  <a:lnTo>
                    <a:pt x="4922550" y="20922"/>
                  </a:lnTo>
                  <a:lnTo>
                    <a:pt x="4925868" y="24239"/>
                  </a:lnTo>
                  <a:lnTo>
                    <a:pt x="4938034" y="44098"/>
                  </a:lnTo>
                  <a:lnTo>
                    <a:pt x="4939830" y="48432"/>
                  </a:lnTo>
                  <a:lnTo>
                    <a:pt x="4941186" y="52899"/>
                  </a:lnTo>
                  <a:lnTo>
                    <a:pt x="4942100" y="57500"/>
                  </a:lnTo>
                  <a:lnTo>
                    <a:pt x="4943015" y="62100"/>
                  </a:lnTo>
                  <a:lnTo>
                    <a:pt x="4943474" y="66746"/>
                  </a:lnTo>
                  <a:lnTo>
                    <a:pt x="4943475" y="71437"/>
                  </a:lnTo>
                  <a:lnTo>
                    <a:pt x="4943475" y="776287"/>
                  </a:lnTo>
                  <a:lnTo>
                    <a:pt x="4943474" y="780977"/>
                  </a:lnTo>
                  <a:lnTo>
                    <a:pt x="4943015" y="785622"/>
                  </a:lnTo>
                  <a:lnTo>
                    <a:pt x="4942100" y="790223"/>
                  </a:lnTo>
                  <a:lnTo>
                    <a:pt x="4941186" y="794823"/>
                  </a:lnTo>
                  <a:lnTo>
                    <a:pt x="4939830" y="799290"/>
                  </a:lnTo>
                  <a:lnTo>
                    <a:pt x="4938034" y="803624"/>
                  </a:lnTo>
                  <a:lnTo>
                    <a:pt x="4936239" y="807958"/>
                  </a:lnTo>
                  <a:lnTo>
                    <a:pt x="4934039" y="812074"/>
                  </a:lnTo>
                  <a:lnTo>
                    <a:pt x="4931434" y="815974"/>
                  </a:lnTo>
                  <a:lnTo>
                    <a:pt x="4928828" y="819875"/>
                  </a:lnTo>
                  <a:lnTo>
                    <a:pt x="4911724" y="835684"/>
                  </a:lnTo>
                  <a:lnTo>
                    <a:pt x="4907824" y="838290"/>
                  </a:lnTo>
                  <a:lnTo>
                    <a:pt x="4903708" y="840491"/>
                  </a:lnTo>
                  <a:lnTo>
                    <a:pt x="4899373" y="842286"/>
                  </a:lnTo>
                  <a:lnTo>
                    <a:pt x="4895039" y="844081"/>
                  </a:lnTo>
                  <a:lnTo>
                    <a:pt x="4872037" y="847725"/>
                  </a:lnTo>
                  <a:lnTo>
                    <a:pt x="71437" y="847725"/>
                  </a:lnTo>
                  <a:lnTo>
                    <a:pt x="66746" y="847724"/>
                  </a:lnTo>
                  <a:lnTo>
                    <a:pt x="62101" y="847266"/>
                  </a:lnTo>
                  <a:lnTo>
                    <a:pt x="57500" y="846351"/>
                  </a:lnTo>
                  <a:lnTo>
                    <a:pt x="52900" y="845436"/>
                  </a:lnTo>
                  <a:lnTo>
                    <a:pt x="48433" y="844081"/>
                  </a:lnTo>
                  <a:lnTo>
                    <a:pt x="44098" y="842286"/>
                  </a:lnTo>
                  <a:lnTo>
                    <a:pt x="39765" y="840491"/>
                  </a:lnTo>
                  <a:lnTo>
                    <a:pt x="9432" y="812074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88025" y="6959600"/>
            <a:ext cx="4134485" cy="6083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Weight+Activation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Quantizes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both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weights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and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activations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(e.g.,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spc="-10" noProof="0" dirty="0" err="1">
                <a:solidFill>
                  <a:srgbClr val="374050"/>
                </a:solidFill>
                <a:latin typeface="Arial"/>
                <a:cs typeface="Arial"/>
              </a:rPr>
              <a:t>SmoothQuant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).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3400" y="8058150"/>
            <a:ext cx="4953000" cy="857250"/>
            <a:chOff x="609600" y="8401050"/>
            <a:chExt cx="4953000" cy="857250"/>
          </a:xfrm>
        </p:grpSpPr>
        <p:sp>
          <p:nvSpPr>
            <p:cNvPr id="18" name="object 18"/>
            <p:cNvSpPr/>
            <p:nvPr/>
          </p:nvSpPr>
          <p:spPr>
            <a:xfrm>
              <a:off x="614362" y="840581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4876728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40" y="830117"/>
                  </a:lnTo>
                  <a:lnTo>
                    <a:pt x="2287" y="794823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7"/>
                  </a:lnTo>
                  <a:lnTo>
                    <a:pt x="14645" y="27847"/>
                  </a:lnTo>
                  <a:lnTo>
                    <a:pt x="48433" y="3643"/>
                  </a:lnTo>
                  <a:lnTo>
                    <a:pt x="66746" y="0"/>
                  </a:lnTo>
                  <a:lnTo>
                    <a:pt x="4876728" y="0"/>
                  </a:lnTo>
                  <a:lnTo>
                    <a:pt x="4915625" y="14645"/>
                  </a:lnTo>
                  <a:lnTo>
                    <a:pt x="4939831" y="48432"/>
                  </a:lnTo>
                  <a:lnTo>
                    <a:pt x="4943474" y="66747"/>
                  </a:lnTo>
                  <a:lnTo>
                    <a:pt x="4943474" y="780978"/>
                  </a:lnTo>
                  <a:lnTo>
                    <a:pt x="4928829" y="819874"/>
                  </a:lnTo>
                  <a:lnTo>
                    <a:pt x="4895041" y="844080"/>
                  </a:lnTo>
                  <a:lnTo>
                    <a:pt x="4881373" y="847266"/>
                  </a:lnTo>
                  <a:lnTo>
                    <a:pt x="4876728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4362" y="840581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7" y="62101"/>
                  </a:lnTo>
                  <a:lnTo>
                    <a:pt x="1372" y="57501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27848" y="14645"/>
                  </a:lnTo>
                  <a:lnTo>
                    <a:pt x="44099" y="5437"/>
                  </a:lnTo>
                  <a:lnTo>
                    <a:pt x="48433" y="3643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872037" y="0"/>
                  </a:lnTo>
                  <a:lnTo>
                    <a:pt x="4876728" y="0"/>
                  </a:lnTo>
                  <a:lnTo>
                    <a:pt x="4881373" y="457"/>
                  </a:lnTo>
                  <a:lnTo>
                    <a:pt x="4919234" y="17606"/>
                  </a:lnTo>
                  <a:lnTo>
                    <a:pt x="4938036" y="44098"/>
                  </a:lnTo>
                  <a:lnTo>
                    <a:pt x="4939831" y="48432"/>
                  </a:lnTo>
                  <a:lnTo>
                    <a:pt x="4943475" y="71437"/>
                  </a:lnTo>
                  <a:lnTo>
                    <a:pt x="4943475" y="776287"/>
                  </a:lnTo>
                  <a:lnTo>
                    <a:pt x="4938036" y="803624"/>
                  </a:lnTo>
                  <a:lnTo>
                    <a:pt x="4936241" y="807957"/>
                  </a:lnTo>
                  <a:lnTo>
                    <a:pt x="4922551" y="826800"/>
                  </a:lnTo>
                  <a:lnTo>
                    <a:pt x="4919234" y="830117"/>
                  </a:lnTo>
                  <a:lnTo>
                    <a:pt x="4881373" y="847266"/>
                  </a:lnTo>
                  <a:lnTo>
                    <a:pt x="4872037" y="847725"/>
                  </a:lnTo>
                  <a:lnTo>
                    <a:pt x="71437" y="847725"/>
                  </a:lnTo>
                  <a:lnTo>
                    <a:pt x="31748" y="835684"/>
                  </a:lnTo>
                  <a:lnTo>
                    <a:pt x="12039" y="815974"/>
                  </a:lnTo>
                  <a:lnTo>
                    <a:pt x="9433" y="812074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82625" y="8121650"/>
            <a:ext cx="2950845" cy="6083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Mixed 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Precision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Uses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different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bit-widths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for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different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layers.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38800" y="8058150"/>
            <a:ext cx="4953000" cy="857250"/>
            <a:chOff x="5715000" y="8401050"/>
            <a:chExt cx="4953000" cy="857250"/>
          </a:xfrm>
        </p:grpSpPr>
        <p:sp>
          <p:nvSpPr>
            <p:cNvPr id="22" name="object 22"/>
            <p:cNvSpPr/>
            <p:nvPr/>
          </p:nvSpPr>
          <p:spPr>
            <a:xfrm>
              <a:off x="5719762" y="840581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4876726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40" y="830117"/>
                  </a:lnTo>
                  <a:lnTo>
                    <a:pt x="2287" y="794823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7"/>
                  </a:lnTo>
                  <a:lnTo>
                    <a:pt x="14645" y="27847"/>
                  </a:lnTo>
                  <a:lnTo>
                    <a:pt x="48433" y="3643"/>
                  </a:lnTo>
                  <a:lnTo>
                    <a:pt x="66746" y="0"/>
                  </a:lnTo>
                  <a:lnTo>
                    <a:pt x="4876726" y="0"/>
                  </a:lnTo>
                  <a:lnTo>
                    <a:pt x="4915623" y="14645"/>
                  </a:lnTo>
                  <a:lnTo>
                    <a:pt x="4939830" y="48432"/>
                  </a:lnTo>
                  <a:lnTo>
                    <a:pt x="4943474" y="66747"/>
                  </a:lnTo>
                  <a:lnTo>
                    <a:pt x="4943474" y="780978"/>
                  </a:lnTo>
                  <a:lnTo>
                    <a:pt x="4928828" y="819874"/>
                  </a:lnTo>
                  <a:lnTo>
                    <a:pt x="4895039" y="844080"/>
                  </a:lnTo>
                  <a:lnTo>
                    <a:pt x="4881372" y="847266"/>
                  </a:lnTo>
                  <a:lnTo>
                    <a:pt x="4876726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719762" y="8405812"/>
              <a:ext cx="4943475" cy="847725"/>
            </a:xfrm>
            <a:custGeom>
              <a:avLst/>
              <a:gdLst/>
              <a:ahLst/>
              <a:cxnLst/>
              <a:rect l="l" t="t" r="r" b="b"/>
              <a:pathLst>
                <a:path w="49434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7"/>
                  </a:lnTo>
                  <a:lnTo>
                    <a:pt x="457" y="62101"/>
                  </a:lnTo>
                  <a:lnTo>
                    <a:pt x="1372" y="57501"/>
                  </a:lnTo>
                  <a:lnTo>
                    <a:pt x="2287" y="52899"/>
                  </a:lnTo>
                  <a:lnTo>
                    <a:pt x="3643" y="48432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9" y="31747"/>
                  </a:lnTo>
                  <a:lnTo>
                    <a:pt x="14645" y="27847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872037" y="0"/>
                  </a:lnTo>
                  <a:lnTo>
                    <a:pt x="4876726" y="0"/>
                  </a:lnTo>
                  <a:lnTo>
                    <a:pt x="4881372" y="457"/>
                  </a:lnTo>
                  <a:lnTo>
                    <a:pt x="4885972" y="1372"/>
                  </a:lnTo>
                  <a:lnTo>
                    <a:pt x="4890573" y="2287"/>
                  </a:lnTo>
                  <a:lnTo>
                    <a:pt x="4895039" y="3643"/>
                  </a:lnTo>
                  <a:lnTo>
                    <a:pt x="4899373" y="5437"/>
                  </a:lnTo>
                  <a:lnTo>
                    <a:pt x="4903708" y="7232"/>
                  </a:lnTo>
                  <a:lnTo>
                    <a:pt x="4922550" y="20923"/>
                  </a:lnTo>
                  <a:lnTo>
                    <a:pt x="4925868" y="24240"/>
                  </a:lnTo>
                  <a:lnTo>
                    <a:pt x="4938034" y="44098"/>
                  </a:lnTo>
                  <a:lnTo>
                    <a:pt x="4939830" y="48432"/>
                  </a:lnTo>
                  <a:lnTo>
                    <a:pt x="4941186" y="52899"/>
                  </a:lnTo>
                  <a:lnTo>
                    <a:pt x="4942100" y="57500"/>
                  </a:lnTo>
                  <a:lnTo>
                    <a:pt x="4943015" y="62101"/>
                  </a:lnTo>
                  <a:lnTo>
                    <a:pt x="4943474" y="66747"/>
                  </a:lnTo>
                  <a:lnTo>
                    <a:pt x="4943475" y="71437"/>
                  </a:lnTo>
                  <a:lnTo>
                    <a:pt x="4943475" y="776287"/>
                  </a:lnTo>
                  <a:lnTo>
                    <a:pt x="4943474" y="780978"/>
                  </a:lnTo>
                  <a:lnTo>
                    <a:pt x="4943015" y="785623"/>
                  </a:lnTo>
                  <a:lnTo>
                    <a:pt x="4942100" y="790224"/>
                  </a:lnTo>
                  <a:lnTo>
                    <a:pt x="4941186" y="794823"/>
                  </a:lnTo>
                  <a:lnTo>
                    <a:pt x="4939830" y="799290"/>
                  </a:lnTo>
                  <a:lnTo>
                    <a:pt x="4938034" y="803624"/>
                  </a:lnTo>
                  <a:lnTo>
                    <a:pt x="4936239" y="807957"/>
                  </a:lnTo>
                  <a:lnTo>
                    <a:pt x="4922550" y="826800"/>
                  </a:lnTo>
                  <a:lnTo>
                    <a:pt x="4919233" y="830117"/>
                  </a:lnTo>
                  <a:lnTo>
                    <a:pt x="4881372" y="847266"/>
                  </a:lnTo>
                  <a:lnTo>
                    <a:pt x="4872037" y="847725"/>
                  </a:lnTo>
                  <a:lnTo>
                    <a:pt x="71437" y="847725"/>
                  </a:lnTo>
                  <a:lnTo>
                    <a:pt x="31748" y="835684"/>
                  </a:lnTo>
                  <a:lnTo>
                    <a:pt x="20923" y="826800"/>
                  </a:lnTo>
                  <a:lnTo>
                    <a:pt x="17606" y="823483"/>
                  </a:lnTo>
                  <a:lnTo>
                    <a:pt x="5437" y="803624"/>
                  </a:lnTo>
                  <a:lnTo>
                    <a:pt x="3643" y="799290"/>
                  </a:lnTo>
                  <a:lnTo>
                    <a:pt x="2287" y="794823"/>
                  </a:lnTo>
                  <a:lnTo>
                    <a:pt x="1372" y="790223"/>
                  </a:lnTo>
                  <a:lnTo>
                    <a:pt x="457" y="785622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788025" y="8121650"/>
            <a:ext cx="3583940" cy="6083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Quantization-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Aware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Simulates quantization during training for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adaptation.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972800" y="2019300"/>
            <a:ext cx="6705600" cy="2838450"/>
            <a:chOff x="10972800" y="2019300"/>
            <a:chExt cx="6705600" cy="2838450"/>
          </a:xfrm>
        </p:grpSpPr>
        <p:sp>
          <p:nvSpPr>
            <p:cNvPr id="26" name="object 26"/>
            <p:cNvSpPr/>
            <p:nvPr/>
          </p:nvSpPr>
          <p:spPr>
            <a:xfrm>
              <a:off x="10977562" y="2024062"/>
              <a:ext cx="6696075" cy="2828925"/>
            </a:xfrm>
            <a:custGeom>
              <a:avLst/>
              <a:gdLst/>
              <a:ahLst/>
              <a:cxnLst/>
              <a:rect l="l" t="t" r="r" b="b"/>
              <a:pathLst>
                <a:path w="6696075" h="2828925">
                  <a:moveTo>
                    <a:pt x="6629327" y="2828924"/>
                  </a:moveTo>
                  <a:lnTo>
                    <a:pt x="66746" y="2828924"/>
                  </a:lnTo>
                  <a:lnTo>
                    <a:pt x="62101" y="2828466"/>
                  </a:lnTo>
                  <a:lnTo>
                    <a:pt x="24240" y="2811317"/>
                  </a:lnTo>
                  <a:lnTo>
                    <a:pt x="2286" y="2776024"/>
                  </a:lnTo>
                  <a:lnTo>
                    <a:pt x="0" y="2762177"/>
                  </a:lnTo>
                  <a:lnTo>
                    <a:pt x="0" y="2757487"/>
                  </a:lnTo>
                  <a:lnTo>
                    <a:pt x="0" y="66746"/>
                  </a:lnTo>
                  <a:lnTo>
                    <a:pt x="14643" y="27848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6629327" y="0"/>
                  </a:lnTo>
                  <a:lnTo>
                    <a:pt x="6668223" y="14645"/>
                  </a:lnTo>
                  <a:lnTo>
                    <a:pt x="6692429" y="48432"/>
                  </a:lnTo>
                  <a:lnTo>
                    <a:pt x="6696074" y="66746"/>
                  </a:lnTo>
                  <a:lnTo>
                    <a:pt x="6696074" y="2762177"/>
                  </a:lnTo>
                  <a:lnTo>
                    <a:pt x="6681428" y="2801075"/>
                  </a:lnTo>
                  <a:lnTo>
                    <a:pt x="6647639" y="2825281"/>
                  </a:lnTo>
                  <a:lnTo>
                    <a:pt x="6633972" y="2828466"/>
                  </a:lnTo>
                  <a:lnTo>
                    <a:pt x="6629327" y="28289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77562" y="2024062"/>
              <a:ext cx="6696075" cy="2828925"/>
            </a:xfrm>
            <a:custGeom>
              <a:avLst/>
              <a:gdLst/>
              <a:ahLst/>
              <a:cxnLst/>
              <a:rect l="l" t="t" r="r" b="b"/>
              <a:pathLst>
                <a:path w="6696075" h="2828925">
                  <a:moveTo>
                    <a:pt x="0" y="27574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44098" y="5437"/>
                  </a:lnTo>
                  <a:lnTo>
                    <a:pt x="48431" y="3642"/>
                  </a:lnTo>
                  <a:lnTo>
                    <a:pt x="52898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6624637" y="0"/>
                  </a:lnTo>
                  <a:lnTo>
                    <a:pt x="6629327" y="0"/>
                  </a:lnTo>
                  <a:lnTo>
                    <a:pt x="6633972" y="457"/>
                  </a:lnTo>
                  <a:lnTo>
                    <a:pt x="6671833" y="17606"/>
                  </a:lnTo>
                  <a:lnTo>
                    <a:pt x="6675150" y="20923"/>
                  </a:lnTo>
                  <a:lnTo>
                    <a:pt x="6678467" y="24240"/>
                  </a:lnTo>
                  <a:lnTo>
                    <a:pt x="6694701" y="57500"/>
                  </a:lnTo>
                  <a:lnTo>
                    <a:pt x="6695616" y="62101"/>
                  </a:lnTo>
                  <a:lnTo>
                    <a:pt x="6696074" y="66746"/>
                  </a:lnTo>
                  <a:lnTo>
                    <a:pt x="6696075" y="71437"/>
                  </a:lnTo>
                  <a:lnTo>
                    <a:pt x="6696075" y="2757487"/>
                  </a:lnTo>
                  <a:lnTo>
                    <a:pt x="6696074" y="2762177"/>
                  </a:lnTo>
                  <a:lnTo>
                    <a:pt x="6695615" y="2766823"/>
                  </a:lnTo>
                  <a:lnTo>
                    <a:pt x="6694700" y="2771423"/>
                  </a:lnTo>
                  <a:lnTo>
                    <a:pt x="6693786" y="2776024"/>
                  </a:lnTo>
                  <a:lnTo>
                    <a:pt x="6692429" y="2780491"/>
                  </a:lnTo>
                  <a:lnTo>
                    <a:pt x="6690634" y="2784824"/>
                  </a:lnTo>
                  <a:lnTo>
                    <a:pt x="6688839" y="2789158"/>
                  </a:lnTo>
                  <a:lnTo>
                    <a:pt x="6660424" y="2819490"/>
                  </a:lnTo>
                  <a:lnTo>
                    <a:pt x="6624637" y="2828925"/>
                  </a:lnTo>
                  <a:lnTo>
                    <a:pt x="71437" y="2828925"/>
                  </a:lnTo>
                  <a:lnTo>
                    <a:pt x="66746" y="2828924"/>
                  </a:lnTo>
                  <a:lnTo>
                    <a:pt x="62101" y="2828466"/>
                  </a:lnTo>
                  <a:lnTo>
                    <a:pt x="57500" y="2827551"/>
                  </a:lnTo>
                  <a:lnTo>
                    <a:pt x="52898" y="2826636"/>
                  </a:lnTo>
                  <a:lnTo>
                    <a:pt x="48431" y="2825281"/>
                  </a:lnTo>
                  <a:lnTo>
                    <a:pt x="44098" y="2823486"/>
                  </a:lnTo>
                  <a:lnTo>
                    <a:pt x="39764" y="2821691"/>
                  </a:lnTo>
                  <a:lnTo>
                    <a:pt x="35648" y="2819490"/>
                  </a:lnTo>
                  <a:lnTo>
                    <a:pt x="31747" y="2816884"/>
                  </a:lnTo>
                  <a:lnTo>
                    <a:pt x="27848" y="2814278"/>
                  </a:lnTo>
                  <a:lnTo>
                    <a:pt x="24240" y="2811317"/>
                  </a:lnTo>
                  <a:lnTo>
                    <a:pt x="20923" y="2808001"/>
                  </a:lnTo>
                  <a:lnTo>
                    <a:pt x="17606" y="2804684"/>
                  </a:lnTo>
                  <a:lnTo>
                    <a:pt x="457" y="2766823"/>
                  </a:lnTo>
                  <a:lnTo>
                    <a:pt x="0" y="2762177"/>
                  </a:lnTo>
                  <a:lnTo>
                    <a:pt x="0" y="27574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1134725" y="2943224"/>
              <a:ext cx="6381750" cy="533400"/>
            </a:xfrm>
            <a:custGeom>
              <a:avLst/>
              <a:gdLst/>
              <a:ahLst/>
              <a:cxnLst/>
              <a:rect l="l" t="t" r="r" b="b"/>
              <a:pathLst>
                <a:path w="6381750" h="533400">
                  <a:moveTo>
                    <a:pt x="638175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6381750" y="0"/>
                  </a:lnTo>
                  <a:lnTo>
                    <a:pt x="6381750" y="533400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134725" y="2943224"/>
              <a:ext cx="38100" cy="533400"/>
            </a:xfrm>
            <a:custGeom>
              <a:avLst/>
              <a:gdLst/>
              <a:ahLst/>
              <a:cxnLst/>
              <a:rect l="l" t="t" r="r" b="b"/>
              <a:pathLst>
                <a:path w="38100" h="533400">
                  <a:moveTo>
                    <a:pt x="38100" y="533400"/>
                  </a:moveTo>
                  <a:lnTo>
                    <a:pt x="0" y="5334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122025" y="2168525"/>
            <a:ext cx="3324860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noProof="0" dirty="0">
                <a:solidFill>
                  <a:srgbClr val="1D40AF"/>
                </a:solidFill>
                <a:latin typeface="Arial"/>
                <a:cs typeface="Arial"/>
              </a:rPr>
              <a:t>Featured: OPTQ</a:t>
            </a:r>
            <a:r>
              <a:rPr lang="en-US" sz="1800" b="1" spc="-7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800" b="1" spc="-10" noProof="0" dirty="0">
                <a:solidFill>
                  <a:srgbClr val="1D40AF"/>
                </a:solidFill>
                <a:latin typeface="Arial"/>
                <a:cs typeface="Arial"/>
              </a:rPr>
              <a:t>Algorithm</a:t>
            </a:r>
            <a:endParaRPr lang="en-US" sz="18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lang="en-US" sz="1350" b="1" noProof="0" dirty="0">
                <a:solidFill>
                  <a:srgbClr val="3B81F5"/>
                </a:solidFill>
                <a:latin typeface="Arial"/>
                <a:cs typeface="Arial"/>
              </a:rPr>
              <a:t>A</a:t>
            </a:r>
            <a:r>
              <a:rPr lang="en-US" sz="1350" b="1" spc="-6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3B81F5"/>
                </a:solidFill>
                <a:latin typeface="Arial"/>
                <a:cs typeface="Arial"/>
              </a:rPr>
              <a:t>Breakthrough</a:t>
            </a:r>
            <a:r>
              <a:rPr lang="en-US" sz="135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3B81F5"/>
                </a:solidFill>
                <a:latin typeface="Arial"/>
                <a:cs typeface="Arial"/>
              </a:rPr>
              <a:t>in</a:t>
            </a:r>
            <a:r>
              <a:rPr lang="en-US" sz="135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3B81F5"/>
                </a:solidFill>
                <a:latin typeface="Arial"/>
                <a:cs typeface="Arial"/>
              </a:rPr>
              <a:t>Extreme</a:t>
            </a:r>
            <a:r>
              <a:rPr lang="en-US" sz="135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350" b="1" spc="-10" noProof="0" dirty="0">
                <a:solidFill>
                  <a:srgbClr val="3B81F5"/>
                </a:solidFill>
                <a:latin typeface="Arial"/>
                <a:cs typeface="Arial"/>
              </a:rPr>
              <a:t>Quantization</a:t>
            </a:r>
            <a:endParaRPr lang="en-US" sz="1350" noProof="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72825" y="3092450"/>
            <a:ext cx="6343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lang="en-US" sz="1200" b="1" noProof="0" dirty="0">
                <a:solidFill>
                  <a:srgbClr val="374050"/>
                </a:solidFill>
                <a:latin typeface="Arial"/>
                <a:cs typeface="Arial"/>
              </a:rPr>
              <a:t>Key</a:t>
            </a:r>
            <a:r>
              <a:rPr lang="en-US" sz="1200" b="1" spc="-4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74050"/>
                </a:solidFill>
                <a:latin typeface="Arial"/>
                <a:cs typeface="Arial"/>
              </a:rPr>
              <a:t>Achievement:</a:t>
            </a:r>
            <a:r>
              <a:rPr lang="en-US" sz="1200" b="1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Enables </a:t>
            </a:r>
            <a:r>
              <a:rPr lang="en-US" sz="1200" spc="-30" noProof="0" dirty="0">
                <a:solidFill>
                  <a:srgbClr val="374050"/>
                </a:solidFill>
                <a:latin typeface="Arial"/>
                <a:cs typeface="Arial"/>
              </a:rPr>
              <a:t>OPT-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175B</a:t>
            </a:r>
            <a:r>
              <a:rPr lang="en-US" sz="120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on</a:t>
            </a:r>
            <a:r>
              <a:rPr lang="en-US" sz="120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 single</a:t>
            </a:r>
            <a:r>
              <a:rPr lang="en-US" sz="1200" spc="-6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A100</a:t>
            </a:r>
            <a:r>
              <a:rPr lang="en-US" sz="1200" spc="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spc="-20" noProof="0" dirty="0">
                <a:solidFill>
                  <a:srgbClr val="374050"/>
                </a:solidFill>
                <a:latin typeface="Arial"/>
                <a:cs typeface="Arial"/>
              </a:rPr>
              <a:t>GPU.</a:t>
            </a:r>
            <a:endParaRPr lang="en-US" sz="1200" noProof="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122025" y="3496548"/>
            <a:ext cx="3754754" cy="11760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Technical</a:t>
            </a:r>
            <a:r>
              <a:rPr lang="en-US" sz="1350" b="1" spc="-2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Innovations:</a:t>
            </a:r>
            <a:endParaRPr lang="en-US" sz="1350" noProof="0" dirty="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108585" algn="l"/>
              </a:tabLst>
            </a:pPr>
            <a:r>
              <a:rPr lang="en-US" sz="1200" b="1" noProof="0" dirty="0">
                <a:solidFill>
                  <a:srgbClr val="374050"/>
                </a:solidFill>
                <a:latin typeface="Arial"/>
                <a:cs typeface="Arial"/>
              </a:rPr>
              <a:t>Arbitrary Order: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Simultaneous multi-row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processing.</a:t>
            </a:r>
            <a:endParaRPr lang="en-US" sz="1200" noProof="0" dirty="0">
              <a:latin typeface="Arial"/>
              <a:cs typeface="Arial"/>
            </a:endParaRPr>
          </a:p>
          <a:p>
            <a:pPr marL="108585" indent="-9588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08585" algn="l"/>
              </a:tabLst>
            </a:pPr>
            <a:r>
              <a:rPr lang="en-US" sz="1200" b="1" noProof="0" dirty="0">
                <a:solidFill>
                  <a:srgbClr val="374050"/>
                </a:solidFill>
                <a:latin typeface="Arial"/>
                <a:cs typeface="Arial"/>
              </a:rPr>
              <a:t>Lazy Batch Updates: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Groups updates across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blocks.</a:t>
            </a:r>
            <a:endParaRPr lang="en-US" sz="12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Performance: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B81F5"/>
                </a:solidFill>
                <a:latin typeface="Arial"/>
                <a:cs typeface="Arial"/>
              </a:rPr>
              <a:t>Effective</a:t>
            </a:r>
            <a:r>
              <a:rPr lang="en-US" sz="1200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B81F5"/>
                </a:solidFill>
                <a:latin typeface="Arial"/>
                <a:cs typeface="Arial"/>
              </a:rPr>
              <a:t>down</a:t>
            </a:r>
            <a:r>
              <a:rPr lang="en-US" sz="1200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B81F5"/>
                </a:solidFill>
                <a:latin typeface="Arial"/>
                <a:cs typeface="Arial"/>
              </a:rPr>
              <a:t>to</a:t>
            </a:r>
            <a:r>
              <a:rPr lang="en-US" sz="1200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B81F5"/>
                </a:solidFill>
                <a:latin typeface="Arial"/>
                <a:cs typeface="Arial"/>
              </a:rPr>
              <a:t>2-bit</a:t>
            </a:r>
            <a:r>
              <a:rPr lang="en-US" sz="1200" spc="-10" noProof="0" dirty="0">
                <a:solidFill>
                  <a:srgbClr val="3B81F5"/>
                </a:solidFill>
                <a:latin typeface="Arial"/>
                <a:cs typeface="Arial"/>
              </a:rPr>
              <a:t> precision.</a:t>
            </a:r>
            <a:endParaRPr lang="en-US" sz="1200" noProof="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object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404007"/>
                  </p:ext>
                </p:extLst>
              </p:nvPr>
            </p:nvGraphicFramePr>
            <p:xfrm>
              <a:off x="10972800" y="5467350"/>
              <a:ext cx="6696075" cy="1752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00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6725">
                    <a:tc>
                      <a:txBody>
                        <a:bodyPr/>
                        <a:lstStyle/>
                        <a:p>
                          <a:pPr marL="328930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1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Method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810" algn="ctr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1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Complexity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175" algn="ctr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2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Gain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marL="11874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25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OBQ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19380">
                            <a:lnSpc>
                              <a:spcPct val="100000"/>
                            </a:lnSpc>
                            <a:spcBef>
                              <a:spcPts val="785"/>
                            </a:spcBef>
                          </a:pP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O(</a:t>
                          </a:r>
                          <a:r>
                            <a:rPr lang="en-US" sz="1200" noProof="0" dirty="0" err="1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d_row</a:t>
                          </a:r>
                          <a:r>
                            <a:rPr lang="en-US" sz="1200" spc="-3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x</a:t>
                          </a:r>
                          <a:r>
                            <a:rPr lang="en-US" sz="1200" spc="-3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d³_col)</a:t>
                          </a:r>
                          <a:endParaRPr lang="en-US" sz="1200" noProof="0" dirty="0">
                            <a:latin typeface="Courier New"/>
                            <a:cs typeface="Courier New"/>
                          </a:endParaRPr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Baseline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marL="11874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20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OPTQ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9380">
                            <a:lnSpc>
                              <a:spcPct val="100000"/>
                            </a:lnSpc>
                            <a:spcBef>
                              <a:spcPts val="785"/>
                            </a:spcBef>
                          </a:pP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O(max(</a:t>
                          </a:r>
                          <a:r>
                            <a:rPr lang="en-US" sz="1200" noProof="0" dirty="0" err="1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d_r</a:t>
                          </a:r>
                          <a:r>
                            <a:rPr lang="en-US" sz="1200" spc="-4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x</a:t>
                          </a:r>
                          <a:r>
                            <a:rPr lang="en-US" sz="1200" spc="-35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d²_c,</a:t>
                          </a:r>
                          <a:r>
                            <a:rPr lang="en-US" sz="1200" spc="-35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d³_c))</a:t>
                          </a:r>
                          <a:endParaRPr lang="en-US" sz="1200" noProof="0" dirty="0">
                            <a:latin typeface="Courier New"/>
                            <a:cs typeface="Courier New"/>
                          </a:endParaRPr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b="1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Much</a:t>
                          </a:r>
                          <a:r>
                            <a:rPr lang="en-US" sz="1200" b="1" spc="-35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200" b="1" spc="-10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Faster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8625">
                    <a:tc gridSpan="2">
                      <a:txBody>
                        <a:bodyPr/>
                        <a:lstStyle/>
                        <a:p>
                          <a:pPr marL="3175" algn="ctr">
                            <a:lnSpc>
                              <a:spcPct val="100000"/>
                            </a:lnSpc>
                            <a:spcBef>
                              <a:spcPts val="785"/>
                            </a:spcBef>
                          </a:pP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Example:</a:t>
                          </a:r>
                          <a:r>
                            <a:rPr lang="en-US" sz="1200" spc="-4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200" b="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  <m:t>10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spc="325" noProof="0" dirty="0">
                              <a:solidFill>
                                <a:srgbClr val="374050"/>
                              </a:solidFill>
                              <a:latin typeface="Comic Sans MS"/>
                              <a:cs typeface="Comic Sans MS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→</a:t>
                          </a:r>
                          <a:r>
                            <a:rPr lang="en-US" sz="1200" spc="-35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200" b="0" i="1" noProof="0" smtClean="0">
                                      <a:solidFill>
                                        <a:srgbClr val="374050"/>
                                      </a:solidFill>
                                      <a:latin typeface="Cambria Math" panose="02040503050406030204" pitchFamily="18" charset="0"/>
                                      <a:cs typeface="Courier New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spc="325" noProof="0" dirty="0">
                              <a:solidFill>
                                <a:srgbClr val="374050"/>
                              </a:solidFill>
                              <a:latin typeface="Comic Sans MS"/>
                              <a:cs typeface="Comic Sans MS"/>
                            </a:rPr>
                            <a:t> </a:t>
                          </a:r>
                          <a:endParaRPr lang="en-US" sz="1200" noProof="0" dirty="0">
                            <a:latin typeface="Comic Sans MS"/>
                            <a:cs typeface="Comic Sans MS"/>
                          </a:endParaRPr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b="1" spc="-20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100x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object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404007"/>
                  </p:ext>
                </p:extLst>
              </p:nvPr>
            </p:nvGraphicFramePr>
            <p:xfrm>
              <a:off x="10972800" y="5467350"/>
              <a:ext cx="6696075" cy="1752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00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33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66725">
                    <a:tc>
                      <a:txBody>
                        <a:bodyPr/>
                        <a:lstStyle/>
                        <a:p>
                          <a:pPr marL="328930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1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Method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810" algn="ctr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1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Complexity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3175" algn="ctr">
                            <a:lnSpc>
                              <a:spcPct val="100000"/>
                            </a:lnSpc>
                            <a:spcBef>
                              <a:spcPts val="1010"/>
                            </a:spcBef>
                          </a:pPr>
                          <a:r>
                            <a:rPr lang="en-US" sz="1200" b="1" spc="-20" noProof="0" dirty="0">
                              <a:solidFill>
                                <a:srgbClr val="1D40AF"/>
                              </a:solidFill>
                              <a:latin typeface="Arial"/>
                              <a:cs typeface="Arial"/>
                            </a:rPr>
                            <a:t>Gain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28270" marB="0">
                        <a:lnL w="9525">
                          <a:solidFill>
                            <a:srgbClr val="93C4FD"/>
                          </a:solidFill>
                          <a:prstDash val="solid"/>
                        </a:lnL>
                        <a:lnR w="9525">
                          <a:solidFill>
                            <a:srgbClr val="93C4FD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93C4FD"/>
                          </a:solidFill>
                          <a:prstDash val="solid"/>
                        </a:lnB>
                        <a:solidFill>
                          <a:srgbClr val="DAE9F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marL="11874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25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OBQ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19380">
                            <a:lnSpc>
                              <a:spcPct val="100000"/>
                            </a:lnSpc>
                            <a:spcBef>
                              <a:spcPts val="785"/>
                            </a:spcBef>
                          </a:pP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O(</a:t>
                          </a:r>
                          <a:r>
                            <a:rPr lang="en-US" sz="1200" noProof="0" dirty="0" err="1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d_row</a:t>
                          </a:r>
                          <a:r>
                            <a:rPr lang="en-US" sz="1200" spc="-3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x</a:t>
                          </a:r>
                          <a:r>
                            <a:rPr lang="en-US" sz="1200" spc="-3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d³_col)</a:t>
                          </a:r>
                          <a:endParaRPr lang="en-US" sz="1200" noProof="0" dirty="0">
                            <a:latin typeface="Courier New"/>
                            <a:cs typeface="Courier New"/>
                          </a:endParaRPr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Baseline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93C4FD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8625">
                    <a:tc>
                      <a:txBody>
                        <a:bodyPr/>
                        <a:lstStyle/>
                        <a:p>
                          <a:pPr marL="11874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spc="-20" noProof="0" dirty="0">
                              <a:solidFill>
                                <a:srgbClr val="374050"/>
                              </a:solidFill>
                              <a:latin typeface="Arial"/>
                              <a:cs typeface="Arial"/>
                            </a:rPr>
                            <a:t>OPTQ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19380">
                            <a:lnSpc>
                              <a:spcPct val="100000"/>
                            </a:lnSpc>
                            <a:spcBef>
                              <a:spcPts val="785"/>
                            </a:spcBef>
                          </a:pP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O(max(</a:t>
                          </a:r>
                          <a:r>
                            <a:rPr lang="en-US" sz="1200" noProof="0" dirty="0" err="1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d_r</a:t>
                          </a:r>
                          <a:r>
                            <a:rPr lang="en-US" sz="1200" spc="-4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x</a:t>
                          </a:r>
                          <a:r>
                            <a:rPr lang="en-US" sz="1200" spc="-35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d²_c,</a:t>
                          </a:r>
                          <a:r>
                            <a:rPr lang="en-US" sz="1200" spc="-35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 </a:t>
                          </a:r>
                          <a:r>
                            <a:rPr lang="en-US" sz="1200" spc="-10" noProof="0" dirty="0">
                              <a:solidFill>
                                <a:srgbClr val="374050"/>
                              </a:solidFill>
                              <a:latin typeface="Courier New"/>
                              <a:cs typeface="Courier New"/>
                            </a:rPr>
                            <a:t>d³_c))</a:t>
                          </a:r>
                          <a:endParaRPr lang="en-US" sz="1200" noProof="0" dirty="0">
                            <a:latin typeface="Courier New"/>
                            <a:cs typeface="Courier New"/>
                          </a:endParaRPr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b="1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Much</a:t>
                          </a:r>
                          <a:r>
                            <a:rPr lang="en-US" sz="1200" b="1" spc="-35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 </a:t>
                          </a:r>
                          <a:r>
                            <a:rPr lang="en-US" sz="1200" b="1" spc="-10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Faster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solidFill>
                          <a:srgbClr val="F7FA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8625">
                    <a:tc gridSpan="2"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 marL="0" marR="0" marT="99695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123" t="-307042" r="-35635" b="-14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122555">
                            <a:lnSpc>
                              <a:spcPct val="100000"/>
                            </a:lnSpc>
                            <a:spcBef>
                              <a:spcPts val="860"/>
                            </a:spcBef>
                          </a:pPr>
                          <a:r>
                            <a:rPr lang="en-US" sz="1200" b="1" spc="-20" noProof="0" dirty="0">
                              <a:solidFill>
                                <a:srgbClr val="3B81F5"/>
                              </a:solidFill>
                              <a:latin typeface="Arial"/>
                              <a:cs typeface="Arial"/>
                            </a:rPr>
                            <a:t>100x</a:t>
                          </a:r>
                          <a:endParaRPr lang="en-US" sz="1200" noProof="0" dirty="0">
                            <a:latin typeface="Arial"/>
                            <a:cs typeface="Arial"/>
                          </a:endParaRPr>
                        </a:p>
                      </a:txBody>
                      <a:tcPr marL="0" marR="0" marT="109220" marB="0">
                        <a:lnL w="9525">
                          <a:solidFill>
                            <a:srgbClr val="E4E7EB"/>
                          </a:solidFill>
                          <a:prstDash val="solid"/>
                        </a:lnL>
                        <a:lnR w="9525">
                          <a:solidFill>
                            <a:srgbClr val="E4E7EB"/>
                          </a:solidFill>
                          <a:prstDash val="solid"/>
                        </a:lnR>
                        <a:lnT w="9525">
                          <a:solidFill>
                            <a:srgbClr val="E4E7EB"/>
                          </a:solidFill>
                          <a:prstDash val="solid"/>
                        </a:lnT>
                        <a:lnB w="9525">
                          <a:solidFill>
                            <a:srgbClr val="E4E7EB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object 34"/>
          <p:cNvGrpSpPr/>
          <p:nvPr/>
        </p:nvGrpSpPr>
        <p:grpSpPr>
          <a:xfrm>
            <a:off x="10972800" y="7496175"/>
            <a:ext cx="6705600" cy="838200"/>
            <a:chOff x="10972800" y="7496175"/>
            <a:chExt cx="6705600" cy="838200"/>
          </a:xfrm>
        </p:grpSpPr>
        <p:sp>
          <p:nvSpPr>
            <p:cNvPr id="35" name="object 35"/>
            <p:cNvSpPr/>
            <p:nvPr/>
          </p:nvSpPr>
          <p:spPr>
            <a:xfrm>
              <a:off x="10972800" y="7496175"/>
              <a:ext cx="6705600" cy="838200"/>
            </a:xfrm>
            <a:custGeom>
              <a:avLst/>
              <a:gdLst/>
              <a:ahLst/>
              <a:cxnLst/>
              <a:rect l="l" t="t" r="r" b="b"/>
              <a:pathLst>
                <a:path w="6705600" h="838200">
                  <a:moveTo>
                    <a:pt x="6705600" y="838200"/>
                  </a:moveTo>
                  <a:lnTo>
                    <a:pt x="0" y="838200"/>
                  </a:lnTo>
                  <a:lnTo>
                    <a:pt x="0" y="0"/>
                  </a:lnTo>
                  <a:lnTo>
                    <a:pt x="6705600" y="0"/>
                  </a:lnTo>
                  <a:lnTo>
                    <a:pt x="6705600" y="838200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72800" y="7496175"/>
              <a:ext cx="38100" cy="838200"/>
            </a:xfrm>
            <a:custGeom>
              <a:avLst/>
              <a:gdLst/>
              <a:ahLst/>
              <a:cxnLst/>
              <a:rect l="l" t="t" r="r" b="b"/>
              <a:pathLst>
                <a:path w="38100" h="838200">
                  <a:moveTo>
                    <a:pt x="38100" y="838200"/>
                  </a:moveTo>
                  <a:lnTo>
                    <a:pt x="0" y="838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838200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960100" y="5073650"/>
            <a:ext cx="2337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noProof="0" dirty="0">
                <a:solidFill>
                  <a:srgbClr val="1D40AF"/>
                </a:solidFill>
                <a:latin typeface="Arial"/>
                <a:cs typeface="Arial"/>
              </a:rPr>
              <a:t>Runtime </a:t>
            </a:r>
            <a:r>
              <a:rPr lang="en-US" sz="1800" b="1" spc="-10" noProof="0" dirty="0">
                <a:solidFill>
                  <a:srgbClr val="1D40AF"/>
                </a:solidFill>
                <a:latin typeface="Arial"/>
                <a:cs typeface="Arial"/>
              </a:rPr>
              <a:t>Comparison</a:t>
            </a:r>
            <a:endParaRPr lang="en-US" sz="1800" noProof="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50" noProof="0" smtClean="0"/>
              <a:t>8</a:t>
            </a:fld>
            <a:endParaRPr lang="en-US" spc="-50" noProof="0" dirty="0"/>
          </a:p>
        </p:txBody>
      </p:sp>
      <p:sp>
        <p:nvSpPr>
          <p:cNvPr id="38" name="object 38"/>
          <p:cNvSpPr txBox="1"/>
          <p:nvPr/>
        </p:nvSpPr>
        <p:spPr>
          <a:xfrm>
            <a:off x="11010900" y="7593965"/>
            <a:ext cx="66675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722630">
              <a:lnSpc>
                <a:spcPct val="129600"/>
              </a:lnSpc>
              <a:spcBef>
                <a:spcPts val="100"/>
              </a:spcBef>
            </a:pPr>
            <a:r>
              <a:rPr lang="en-US" sz="1350" b="1" noProof="0" dirty="0">
                <a:solidFill>
                  <a:srgbClr val="374050"/>
                </a:solidFill>
                <a:latin typeface="Arial"/>
                <a:cs typeface="Arial"/>
              </a:rPr>
              <a:t>Impact: </a:t>
            </a:r>
            <a:r>
              <a:rPr lang="en-US" sz="1350" noProof="0" dirty="0">
                <a:solidFill>
                  <a:srgbClr val="374050"/>
                </a:solidFill>
                <a:latin typeface="Arial"/>
                <a:cs typeface="Arial"/>
              </a:rPr>
              <a:t>Makes extreme quantization practical for deploying large models </a:t>
            </a:r>
            <a:r>
              <a:rPr lang="en-US" sz="1350" spc="-25" noProof="0" dirty="0">
                <a:solidFill>
                  <a:srgbClr val="374050"/>
                </a:solidFill>
                <a:latin typeface="Arial"/>
                <a:cs typeface="Arial"/>
              </a:rPr>
              <a:t>on </a:t>
            </a:r>
            <a:r>
              <a:rPr lang="en-US" sz="1350" noProof="0" dirty="0">
                <a:solidFill>
                  <a:srgbClr val="374050"/>
                </a:solidFill>
                <a:latin typeface="Arial"/>
                <a:cs typeface="Arial"/>
              </a:rPr>
              <a:t>standard </a:t>
            </a:r>
            <a:r>
              <a:rPr lang="en-US" sz="1350" spc="-10" noProof="0" dirty="0">
                <a:solidFill>
                  <a:srgbClr val="374050"/>
                </a:solidFill>
                <a:latin typeface="Arial"/>
                <a:cs typeface="Arial"/>
              </a:rPr>
              <a:t>hardware.</a:t>
            </a:r>
            <a:endParaRPr lang="en-US" sz="1350" noProof="0" dirty="0"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443113C-0509-1C39-8664-38B8ADF34E2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329018"/>
            <a:ext cx="12115800" cy="1320874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0"/>
              </a:spcBef>
              <a:tabLst>
                <a:tab pos="1809114" algn="l"/>
                <a:tab pos="5302250" algn="l"/>
                <a:tab pos="6477000" algn="l"/>
                <a:tab pos="9748520" algn="l"/>
              </a:tabLst>
            </a:pPr>
            <a:r>
              <a:rPr lang="en-US" sz="4000" spc="-10" noProof="0" dirty="0">
                <a:solidFill>
                  <a:srgbClr val="1D40AF"/>
                </a:solidFill>
              </a:rPr>
              <a:t>Model Comparison </a:t>
            </a:r>
            <a:r>
              <a:rPr lang="en-US" sz="4000" spc="-25" noProof="0" dirty="0">
                <a:solidFill>
                  <a:srgbClr val="1D40AF"/>
                </a:solidFill>
              </a:rPr>
              <a:t>and </a:t>
            </a:r>
            <a:r>
              <a:rPr lang="en-US" sz="4000" spc="-10" noProof="0" dirty="0">
                <a:solidFill>
                  <a:srgbClr val="1D40AF"/>
                </a:solidFill>
              </a:rPr>
              <a:t>Benchmark Performance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lang="en-US" sz="2250" noProof="0" dirty="0">
                <a:solidFill>
                  <a:srgbClr val="3B81F5"/>
                </a:solidFill>
              </a:rPr>
              <a:t>Evaluation</a:t>
            </a:r>
            <a:r>
              <a:rPr lang="en-US" sz="2250" spc="-85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Across Standard NLP</a:t>
            </a:r>
            <a:r>
              <a:rPr lang="en-US" sz="2250" spc="-45" noProof="0" dirty="0">
                <a:solidFill>
                  <a:srgbClr val="3B81F5"/>
                </a:solidFill>
              </a:rPr>
              <a:t> </a:t>
            </a:r>
            <a:r>
              <a:rPr lang="en-US" sz="2250" noProof="0" dirty="0">
                <a:solidFill>
                  <a:srgbClr val="3B81F5"/>
                </a:solidFill>
              </a:rPr>
              <a:t>and Reasoning </a:t>
            </a:r>
            <a:r>
              <a:rPr lang="en-US" sz="2250" spc="-10" noProof="0" dirty="0">
                <a:solidFill>
                  <a:srgbClr val="3B81F5"/>
                </a:solidFill>
              </a:rPr>
              <a:t>Tasks</a:t>
            </a:r>
            <a:endParaRPr lang="en-US" sz="2250" noProof="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930400"/>
            <a:ext cx="39135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noProof="0" dirty="0">
                <a:solidFill>
                  <a:srgbClr val="1D40AF"/>
                </a:solidFill>
                <a:latin typeface="Arial"/>
                <a:cs typeface="Arial"/>
              </a:rPr>
              <a:t>Evaluation </a:t>
            </a:r>
            <a:r>
              <a:rPr lang="en-US" sz="2700" b="1" spc="-10" noProof="0" dirty="0">
                <a:solidFill>
                  <a:srgbClr val="1D40AF"/>
                </a:solidFill>
                <a:latin typeface="Arial"/>
                <a:cs typeface="Arial"/>
              </a:rPr>
              <a:t>Benchmarks</a:t>
            </a:r>
            <a:endParaRPr lang="en-US" sz="2700" noProof="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514600"/>
            <a:ext cx="4171950" cy="895350"/>
            <a:chOff x="457200" y="2514600"/>
            <a:chExt cx="4171950" cy="895350"/>
          </a:xfrm>
        </p:grpSpPr>
        <p:sp>
          <p:nvSpPr>
            <p:cNvPr id="5" name="object 5"/>
            <p:cNvSpPr/>
            <p:nvPr/>
          </p:nvSpPr>
          <p:spPr>
            <a:xfrm>
              <a:off x="46196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4095677" y="885825"/>
                  </a:moveTo>
                  <a:lnTo>
                    <a:pt x="66746" y="885825"/>
                  </a:lnTo>
                  <a:lnTo>
                    <a:pt x="62101" y="885367"/>
                  </a:lnTo>
                  <a:lnTo>
                    <a:pt x="24240" y="868218"/>
                  </a:lnTo>
                  <a:lnTo>
                    <a:pt x="2287" y="832924"/>
                  </a:lnTo>
                  <a:lnTo>
                    <a:pt x="0" y="819077"/>
                  </a:lnTo>
                  <a:lnTo>
                    <a:pt x="0" y="814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4095677" y="0"/>
                  </a:lnTo>
                  <a:lnTo>
                    <a:pt x="4134575" y="14645"/>
                  </a:lnTo>
                  <a:lnTo>
                    <a:pt x="4158781" y="48433"/>
                  </a:lnTo>
                  <a:lnTo>
                    <a:pt x="4162424" y="66746"/>
                  </a:lnTo>
                  <a:lnTo>
                    <a:pt x="4162424" y="819077"/>
                  </a:lnTo>
                  <a:lnTo>
                    <a:pt x="4147778" y="857975"/>
                  </a:lnTo>
                  <a:lnTo>
                    <a:pt x="4113991" y="882181"/>
                  </a:lnTo>
                  <a:lnTo>
                    <a:pt x="4100323" y="885367"/>
                  </a:lnTo>
                  <a:lnTo>
                    <a:pt x="4095677" y="885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46196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0" y="814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9" y="9433"/>
                  </a:lnTo>
                  <a:lnTo>
                    <a:pt x="39765" y="7232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090987" y="0"/>
                  </a:lnTo>
                  <a:lnTo>
                    <a:pt x="4095677" y="0"/>
                  </a:lnTo>
                  <a:lnTo>
                    <a:pt x="4100323" y="457"/>
                  </a:lnTo>
                  <a:lnTo>
                    <a:pt x="4104923" y="1372"/>
                  </a:lnTo>
                  <a:lnTo>
                    <a:pt x="4109524" y="2287"/>
                  </a:lnTo>
                  <a:lnTo>
                    <a:pt x="4113991" y="3642"/>
                  </a:lnTo>
                  <a:lnTo>
                    <a:pt x="4118324" y="5437"/>
                  </a:lnTo>
                  <a:lnTo>
                    <a:pt x="4122658" y="7232"/>
                  </a:lnTo>
                  <a:lnTo>
                    <a:pt x="4126774" y="9433"/>
                  </a:lnTo>
                  <a:lnTo>
                    <a:pt x="4130675" y="12039"/>
                  </a:lnTo>
                  <a:lnTo>
                    <a:pt x="4134575" y="14645"/>
                  </a:lnTo>
                  <a:lnTo>
                    <a:pt x="4138184" y="17606"/>
                  </a:lnTo>
                  <a:lnTo>
                    <a:pt x="4141501" y="20923"/>
                  </a:lnTo>
                  <a:lnTo>
                    <a:pt x="4144817" y="24240"/>
                  </a:lnTo>
                  <a:lnTo>
                    <a:pt x="4161967" y="62101"/>
                  </a:lnTo>
                  <a:lnTo>
                    <a:pt x="4162425" y="71437"/>
                  </a:lnTo>
                  <a:lnTo>
                    <a:pt x="4162425" y="814387"/>
                  </a:lnTo>
                  <a:lnTo>
                    <a:pt x="4150384" y="854075"/>
                  </a:lnTo>
                  <a:lnTo>
                    <a:pt x="4147778" y="857975"/>
                  </a:lnTo>
                  <a:lnTo>
                    <a:pt x="4144817" y="861584"/>
                  </a:lnTo>
                  <a:lnTo>
                    <a:pt x="4141501" y="864901"/>
                  </a:lnTo>
                  <a:lnTo>
                    <a:pt x="4138184" y="868218"/>
                  </a:lnTo>
                  <a:lnTo>
                    <a:pt x="4104923" y="884451"/>
                  </a:lnTo>
                  <a:lnTo>
                    <a:pt x="4100323" y="885367"/>
                  </a:lnTo>
                  <a:lnTo>
                    <a:pt x="4095677" y="885825"/>
                  </a:lnTo>
                  <a:lnTo>
                    <a:pt x="4090987" y="885825"/>
                  </a:lnTo>
                  <a:lnTo>
                    <a:pt x="71437" y="885825"/>
                  </a:lnTo>
                  <a:lnTo>
                    <a:pt x="66746" y="885825"/>
                  </a:lnTo>
                  <a:lnTo>
                    <a:pt x="62101" y="885367"/>
                  </a:lnTo>
                  <a:lnTo>
                    <a:pt x="31748" y="873785"/>
                  </a:lnTo>
                  <a:lnTo>
                    <a:pt x="27848" y="871179"/>
                  </a:lnTo>
                  <a:lnTo>
                    <a:pt x="24240" y="868218"/>
                  </a:lnTo>
                  <a:lnTo>
                    <a:pt x="20923" y="864901"/>
                  </a:lnTo>
                  <a:lnTo>
                    <a:pt x="17606" y="861584"/>
                  </a:lnTo>
                  <a:lnTo>
                    <a:pt x="14645" y="857975"/>
                  </a:lnTo>
                  <a:lnTo>
                    <a:pt x="12039" y="854075"/>
                  </a:lnTo>
                  <a:lnTo>
                    <a:pt x="9433" y="850175"/>
                  </a:lnTo>
                  <a:lnTo>
                    <a:pt x="0" y="819077"/>
                  </a:lnTo>
                  <a:lnTo>
                    <a:pt x="0" y="8143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3817" y="2673350"/>
            <a:ext cx="22586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Knowledge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&amp;</a:t>
            </a:r>
            <a:r>
              <a:rPr lang="en-US" sz="1500" b="1" spc="-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Reasoning</a:t>
            </a:r>
            <a:endParaRPr lang="en-US" sz="1500" noProof="0" dirty="0">
              <a:latin typeface="Arial"/>
              <a:cs typeface="Arial"/>
            </a:endParaRPr>
          </a:p>
          <a:p>
            <a:pPr marL="28575">
              <a:lnSpc>
                <a:spcPct val="100000"/>
              </a:lnSpc>
              <a:spcBef>
                <a:spcPts val="9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MMLU, MMLU-Pro, BBH, </a:t>
            </a:r>
            <a:r>
              <a:rPr lang="en-US" sz="1200" spc="-20" noProof="0" dirty="0">
                <a:solidFill>
                  <a:srgbClr val="374050"/>
                </a:solidFill>
                <a:latin typeface="Arial"/>
                <a:cs typeface="Arial"/>
              </a:rPr>
              <a:t>MUSR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57750" y="2514600"/>
            <a:ext cx="4171950" cy="895350"/>
            <a:chOff x="4857750" y="2514600"/>
            <a:chExt cx="4171950" cy="895350"/>
          </a:xfrm>
        </p:grpSpPr>
        <p:sp>
          <p:nvSpPr>
            <p:cNvPr id="9" name="object 9"/>
            <p:cNvSpPr/>
            <p:nvPr/>
          </p:nvSpPr>
          <p:spPr>
            <a:xfrm>
              <a:off x="486251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4095678" y="885825"/>
                  </a:moveTo>
                  <a:lnTo>
                    <a:pt x="66746" y="885825"/>
                  </a:lnTo>
                  <a:lnTo>
                    <a:pt x="62101" y="885367"/>
                  </a:lnTo>
                  <a:lnTo>
                    <a:pt x="24240" y="868218"/>
                  </a:lnTo>
                  <a:lnTo>
                    <a:pt x="2287" y="832924"/>
                  </a:lnTo>
                  <a:lnTo>
                    <a:pt x="0" y="819077"/>
                  </a:lnTo>
                  <a:lnTo>
                    <a:pt x="0" y="8143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4095678" y="0"/>
                  </a:lnTo>
                  <a:lnTo>
                    <a:pt x="4134575" y="14645"/>
                  </a:lnTo>
                  <a:lnTo>
                    <a:pt x="4158781" y="48433"/>
                  </a:lnTo>
                  <a:lnTo>
                    <a:pt x="4162424" y="66746"/>
                  </a:lnTo>
                  <a:lnTo>
                    <a:pt x="4162424" y="819077"/>
                  </a:lnTo>
                  <a:lnTo>
                    <a:pt x="4147779" y="857975"/>
                  </a:lnTo>
                  <a:lnTo>
                    <a:pt x="4113991" y="882181"/>
                  </a:lnTo>
                  <a:lnTo>
                    <a:pt x="4100324" y="885367"/>
                  </a:lnTo>
                  <a:lnTo>
                    <a:pt x="4095678" y="885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251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0" y="814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5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090987" y="0"/>
                  </a:lnTo>
                  <a:lnTo>
                    <a:pt x="4095678" y="0"/>
                  </a:lnTo>
                  <a:lnTo>
                    <a:pt x="4100324" y="457"/>
                  </a:lnTo>
                  <a:lnTo>
                    <a:pt x="4138184" y="17606"/>
                  </a:lnTo>
                  <a:lnTo>
                    <a:pt x="4141500" y="20923"/>
                  </a:lnTo>
                  <a:lnTo>
                    <a:pt x="4144817" y="24240"/>
                  </a:lnTo>
                  <a:lnTo>
                    <a:pt x="4156986" y="44099"/>
                  </a:lnTo>
                  <a:lnTo>
                    <a:pt x="4158781" y="48433"/>
                  </a:lnTo>
                  <a:lnTo>
                    <a:pt x="4162425" y="71437"/>
                  </a:lnTo>
                  <a:lnTo>
                    <a:pt x="4162425" y="814387"/>
                  </a:lnTo>
                  <a:lnTo>
                    <a:pt x="4156986" y="841725"/>
                  </a:lnTo>
                  <a:lnTo>
                    <a:pt x="4155191" y="846058"/>
                  </a:lnTo>
                  <a:lnTo>
                    <a:pt x="4141500" y="864901"/>
                  </a:lnTo>
                  <a:lnTo>
                    <a:pt x="4138184" y="868218"/>
                  </a:lnTo>
                  <a:lnTo>
                    <a:pt x="4104924" y="884451"/>
                  </a:lnTo>
                  <a:lnTo>
                    <a:pt x="4100324" y="885367"/>
                  </a:lnTo>
                  <a:lnTo>
                    <a:pt x="4095678" y="885825"/>
                  </a:lnTo>
                  <a:lnTo>
                    <a:pt x="4090987" y="885825"/>
                  </a:lnTo>
                  <a:lnTo>
                    <a:pt x="71437" y="885825"/>
                  </a:lnTo>
                  <a:lnTo>
                    <a:pt x="66746" y="885825"/>
                  </a:lnTo>
                  <a:lnTo>
                    <a:pt x="62101" y="885367"/>
                  </a:lnTo>
                  <a:lnTo>
                    <a:pt x="57500" y="884452"/>
                  </a:lnTo>
                  <a:lnTo>
                    <a:pt x="52900" y="883536"/>
                  </a:lnTo>
                  <a:lnTo>
                    <a:pt x="20923" y="864901"/>
                  </a:lnTo>
                  <a:lnTo>
                    <a:pt x="17606" y="861584"/>
                  </a:lnTo>
                  <a:lnTo>
                    <a:pt x="1372" y="828324"/>
                  </a:lnTo>
                  <a:lnTo>
                    <a:pt x="457" y="823723"/>
                  </a:lnTo>
                  <a:lnTo>
                    <a:pt x="0" y="819077"/>
                  </a:lnTo>
                  <a:lnTo>
                    <a:pt x="0" y="8143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78078" y="2673350"/>
            <a:ext cx="193167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Question</a:t>
            </a:r>
            <a:r>
              <a:rPr lang="en-US" sz="1500" b="1" spc="-6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Answering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ARC,</a:t>
            </a:r>
            <a:r>
              <a:rPr lang="en-US" sz="1200" spc="-5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 err="1">
                <a:solidFill>
                  <a:srgbClr val="374050"/>
                </a:solidFill>
                <a:latin typeface="Arial"/>
                <a:cs typeface="Arial"/>
              </a:rPr>
              <a:t>TruthfulQA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,</a:t>
            </a:r>
            <a:r>
              <a:rPr lang="en-US" sz="1200" spc="-2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spc="-10" noProof="0" dirty="0" err="1">
                <a:solidFill>
                  <a:srgbClr val="374050"/>
                </a:solidFill>
                <a:latin typeface="Arial"/>
                <a:cs typeface="Arial"/>
              </a:rPr>
              <a:t>HotPotQA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58300" y="2514600"/>
            <a:ext cx="4171950" cy="895350"/>
            <a:chOff x="9258300" y="2514600"/>
            <a:chExt cx="4171950" cy="895350"/>
          </a:xfrm>
        </p:grpSpPr>
        <p:sp>
          <p:nvSpPr>
            <p:cNvPr id="13" name="object 13"/>
            <p:cNvSpPr/>
            <p:nvPr/>
          </p:nvSpPr>
          <p:spPr>
            <a:xfrm>
              <a:off x="926306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4095677" y="885825"/>
                  </a:moveTo>
                  <a:lnTo>
                    <a:pt x="66746" y="885825"/>
                  </a:lnTo>
                  <a:lnTo>
                    <a:pt x="62100" y="885367"/>
                  </a:lnTo>
                  <a:lnTo>
                    <a:pt x="24240" y="868218"/>
                  </a:lnTo>
                  <a:lnTo>
                    <a:pt x="2286" y="832924"/>
                  </a:lnTo>
                  <a:lnTo>
                    <a:pt x="0" y="819077"/>
                  </a:lnTo>
                  <a:lnTo>
                    <a:pt x="0" y="8143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1" y="3642"/>
                  </a:lnTo>
                  <a:lnTo>
                    <a:pt x="66746" y="0"/>
                  </a:lnTo>
                  <a:lnTo>
                    <a:pt x="4095677" y="0"/>
                  </a:lnTo>
                  <a:lnTo>
                    <a:pt x="4134573" y="14645"/>
                  </a:lnTo>
                  <a:lnTo>
                    <a:pt x="4158780" y="48433"/>
                  </a:lnTo>
                  <a:lnTo>
                    <a:pt x="4162424" y="66746"/>
                  </a:lnTo>
                  <a:lnTo>
                    <a:pt x="4162424" y="819077"/>
                  </a:lnTo>
                  <a:lnTo>
                    <a:pt x="4147778" y="857975"/>
                  </a:lnTo>
                  <a:lnTo>
                    <a:pt x="4113990" y="882181"/>
                  </a:lnTo>
                  <a:lnTo>
                    <a:pt x="4100322" y="885367"/>
                  </a:lnTo>
                  <a:lnTo>
                    <a:pt x="4095677" y="885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6306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0" y="814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6" y="52900"/>
                  </a:lnTo>
                  <a:lnTo>
                    <a:pt x="3642" y="48433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27848" y="14645"/>
                  </a:lnTo>
                  <a:lnTo>
                    <a:pt x="31748" y="12039"/>
                  </a:lnTo>
                  <a:lnTo>
                    <a:pt x="35648" y="9433"/>
                  </a:lnTo>
                  <a:lnTo>
                    <a:pt x="39764" y="7232"/>
                  </a:lnTo>
                  <a:lnTo>
                    <a:pt x="44098" y="5437"/>
                  </a:lnTo>
                  <a:lnTo>
                    <a:pt x="48431" y="3642"/>
                  </a:lnTo>
                  <a:lnTo>
                    <a:pt x="52898" y="2287"/>
                  </a:lnTo>
                  <a:lnTo>
                    <a:pt x="57500" y="1372"/>
                  </a:lnTo>
                  <a:lnTo>
                    <a:pt x="62100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090987" y="0"/>
                  </a:lnTo>
                  <a:lnTo>
                    <a:pt x="4095677" y="0"/>
                  </a:lnTo>
                  <a:lnTo>
                    <a:pt x="4100322" y="457"/>
                  </a:lnTo>
                  <a:lnTo>
                    <a:pt x="4104923" y="1372"/>
                  </a:lnTo>
                  <a:lnTo>
                    <a:pt x="4109523" y="2287"/>
                  </a:lnTo>
                  <a:lnTo>
                    <a:pt x="4113990" y="3642"/>
                  </a:lnTo>
                  <a:lnTo>
                    <a:pt x="4118324" y="5437"/>
                  </a:lnTo>
                  <a:lnTo>
                    <a:pt x="4122658" y="7232"/>
                  </a:lnTo>
                  <a:lnTo>
                    <a:pt x="4126774" y="9433"/>
                  </a:lnTo>
                  <a:lnTo>
                    <a:pt x="4130674" y="12039"/>
                  </a:lnTo>
                  <a:lnTo>
                    <a:pt x="4134573" y="14645"/>
                  </a:lnTo>
                  <a:lnTo>
                    <a:pt x="4138183" y="17606"/>
                  </a:lnTo>
                  <a:lnTo>
                    <a:pt x="4141500" y="20923"/>
                  </a:lnTo>
                  <a:lnTo>
                    <a:pt x="4144818" y="24240"/>
                  </a:lnTo>
                  <a:lnTo>
                    <a:pt x="4147778" y="27848"/>
                  </a:lnTo>
                  <a:lnTo>
                    <a:pt x="4150382" y="31748"/>
                  </a:lnTo>
                  <a:lnTo>
                    <a:pt x="4152988" y="35648"/>
                  </a:lnTo>
                  <a:lnTo>
                    <a:pt x="4161050" y="57500"/>
                  </a:lnTo>
                  <a:lnTo>
                    <a:pt x="4161965" y="62101"/>
                  </a:lnTo>
                  <a:lnTo>
                    <a:pt x="4162424" y="66746"/>
                  </a:lnTo>
                  <a:lnTo>
                    <a:pt x="4162425" y="71437"/>
                  </a:lnTo>
                  <a:lnTo>
                    <a:pt x="4162425" y="814387"/>
                  </a:lnTo>
                  <a:lnTo>
                    <a:pt x="4162424" y="819077"/>
                  </a:lnTo>
                  <a:lnTo>
                    <a:pt x="4161964" y="823723"/>
                  </a:lnTo>
                  <a:lnTo>
                    <a:pt x="4161049" y="828324"/>
                  </a:lnTo>
                  <a:lnTo>
                    <a:pt x="4160136" y="832924"/>
                  </a:lnTo>
                  <a:lnTo>
                    <a:pt x="4141500" y="864901"/>
                  </a:lnTo>
                  <a:lnTo>
                    <a:pt x="4138183" y="868218"/>
                  </a:lnTo>
                  <a:lnTo>
                    <a:pt x="4104923" y="884451"/>
                  </a:lnTo>
                  <a:lnTo>
                    <a:pt x="4100322" y="885367"/>
                  </a:lnTo>
                  <a:lnTo>
                    <a:pt x="4095677" y="885825"/>
                  </a:lnTo>
                  <a:lnTo>
                    <a:pt x="4090987" y="885825"/>
                  </a:lnTo>
                  <a:lnTo>
                    <a:pt x="71437" y="885825"/>
                  </a:lnTo>
                  <a:lnTo>
                    <a:pt x="66746" y="885825"/>
                  </a:lnTo>
                  <a:lnTo>
                    <a:pt x="62100" y="885367"/>
                  </a:lnTo>
                  <a:lnTo>
                    <a:pt x="57500" y="884452"/>
                  </a:lnTo>
                  <a:lnTo>
                    <a:pt x="52898" y="883536"/>
                  </a:lnTo>
                  <a:lnTo>
                    <a:pt x="48431" y="882181"/>
                  </a:lnTo>
                  <a:lnTo>
                    <a:pt x="44098" y="880386"/>
                  </a:lnTo>
                  <a:lnTo>
                    <a:pt x="39764" y="878591"/>
                  </a:lnTo>
                  <a:lnTo>
                    <a:pt x="35648" y="876391"/>
                  </a:lnTo>
                  <a:lnTo>
                    <a:pt x="31748" y="873785"/>
                  </a:lnTo>
                  <a:lnTo>
                    <a:pt x="27848" y="871179"/>
                  </a:lnTo>
                  <a:lnTo>
                    <a:pt x="24240" y="868218"/>
                  </a:lnTo>
                  <a:lnTo>
                    <a:pt x="20923" y="864901"/>
                  </a:lnTo>
                  <a:lnTo>
                    <a:pt x="17606" y="861584"/>
                  </a:lnTo>
                  <a:lnTo>
                    <a:pt x="14644" y="857975"/>
                  </a:lnTo>
                  <a:lnTo>
                    <a:pt x="12038" y="854075"/>
                  </a:lnTo>
                  <a:lnTo>
                    <a:pt x="9432" y="850175"/>
                  </a:lnTo>
                  <a:lnTo>
                    <a:pt x="1372" y="828324"/>
                  </a:lnTo>
                  <a:lnTo>
                    <a:pt x="457" y="823723"/>
                  </a:lnTo>
                  <a:lnTo>
                    <a:pt x="0" y="819077"/>
                  </a:lnTo>
                  <a:lnTo>
                    <a:pt x="0" y="8143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523289" y="2673350"/>
            <a:ext cx="164211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Specialized </a:t>
            </a:r>
            <a:r>
              <a:rPr lang="en-US" sz="1500" b="1" spc="-20" noProof="0" dirty="0">
                <a:solidFill>
                  <a:srgbClr val="1D40AF"/>
                </a:solidFill>
                <a:latin typeface="Arial"/>
                <a:cs typeface="Arial"/>
              </a:rPr>
              <a:t>Tasks</a:t>
            </a:r>
            <a:endParaRPr lang="en-US" sz="1500" noProof="0" dirty="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900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GPQA,</a:t>
            </a:r>
            <a:r>
              <a:rPr lang="en-US" sz="1200" spc="-4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GSM8K,</a:t>
            </a:r>
            <a:r>
              <a:rPr lang="en-US" sz="1200" spc="-4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spc="-10" noProof="0" dirty="0" err="1">
                <a:solidFill>
                  <a:srgbClr val="374050"/>
                </a:solidFill>
                <a:latin typeface="Arial"/>
                <a:cs typeface="Arial"/>
              </a:rPr>
              <a:t>IFEval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658850" y="2514600"/>
            <a:ext cx="4171950" cy="895350"/>
            <a:chOff x="13658850" y="2514600"/>
            <a:chExt cx="4171950" cy="895350"/>
          </a:xfrm>
        </p:grpSpPr>
        <p:sp>
          <p:nvSpPr>
            <p:cNvPr id="17" name="object 17"/>
            <p:cNvSpPr/>
            <p:nvPr/>
          </p:nvSpPr>
          <p:spPr>
            <a:xfrm>
              <a:off x="1366361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4095676" y="885825"/>
                  </a:moveTo>
                  <a:lnTo>
                    <a:pt x="66746" y="885825"/>
                  </a:lnTo>
                  <a:lnTo>
                    <a:pt x="62101" y="885367"/>
                  </a:lnTo>
                  <a:lnTo>
                    <a:pt x="24240" y="868218"/>
                  </a:lnTo>
                  <a:lnTo>
                    <a:pt x="2286" y="832924"/>
                  </a:lnTo>
                  <a:lnTo>
                    <a:pt x="0" y="819077"/>
                  </a:lnTo>
                  <a:lnTo>
                    <a:pt x="0" y="8143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0" y="3642"/>
                  </a:lnTo>
                  <a:lnTo>
                    <a:pt x="66746" y="0"/>
                  </a:lnTo>
                  <a:lnTo>
                    <a:pt x="4095676" y="0"/>
                  </a:lnTo>
                  <a:lnTo>
                    <a:pt x="4134573" y="14645"/>
                  </a:lnTo>
                  <a:lnTo>
                    <a:pt x="4158780" y="48433"/>
                  </a:lnTo>
                  <a:lnTo>
                    <a:pt x="4162424" y="66746"/>
                  </a:lnTo>
                  <a:lnTo>
                    <a:pt x="4162424" y="819077"/>
                  </a:lnTo>
                  <a:lnTo>
                    <a:pt x="4147778" y="857975"/>
                  </a:lnTo>
                  <a:lnTo>
                    <a:pt x="4113989" y="882181"/>
                  </a:lnTo>
                  <a:lnTo>
                    <a:pt x="4100322" y="885367"/>
                  </a:lnTo>
                  <a:lnTo>
                    <a:pt x="4095676" y="8858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63612" y="2519362"/>
              <a:ext cx="4162425" cy="885825"/>
            </a:xfrm>
            <a:custGeom>
              <a:avLst/>
              <a:gdLst/>
              <a:ahLst/>
              <a:cxnLst/>
              <a:rect l="l" t="t" r="r" b="b"/>
              <a:pathLst>
                <a:path w="4162425" h="885825">
                  <a:moveTo>
                    <a:pt x="0" y="8143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6" y="24240"/>
                  </a:lnTo>
                  <a:lnTo>
                    <a:pt x="20923" y="20923"/>
                  </a:lnTo>
                  <a:lnTo>
                    <a:pt x="24240" y="17606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4090987" y="0"/>
                  </a:lnTo>
                  <a:lnTo>
                    <a:pt x="4095676" y="0"/>
                  </a:lnTo>
                  <a:lnTo>
                    <a:pt x="4100322" y="457"/>
                  </a:lnTo>
                  <a:lnTo>
                    <a:pt x="4130673" y="12039"/>
                  </a:lnTo>
                  <a:lnTo>
                    <a:pt x="4134573" y="14645"/>
                  </a:lnTo>
                  <a:lnTo>
                    <a:pt x="4138183" y="17606"/>
                  </a:lnTo>
                  <a:lnTo>
                    <a:pt x="4141500" y="20923"/>
                  </a:lnTo>
                  <a:lnTo>
                    <a:pt x="4144817" y="24240"/>
                  </a:lnTo>
                  <a:lnTo>
                    <a:pt x="4161050" y="57500"/>
                  </a:lnTo>
                  <a:lnTo>
                    <a:pt x="4161965" y="62101"/>
                  </a:lnTo>
                  <a:lnTo>
                    <a:pt x="4162424" y="66746"/>
                  </a:lnTo>
                  <a:lnTo>
                    <a:pt x="4162425" y="71437"/>
                  </a:lnTo>
                  <a:lnTo>
                    <a:pt x="4162425" y="814387"/>
                  </a:lnTo>
                  <a:lnTo>
                    <a:pt x="4162424" y="819077"/>
                  </a:lnTo>
                  <a:lnTo>
                    <a:pt x="4161965" y="823723"/>
                  </a:lnTo>
                  <a:lnTo>
                    <a:pt x="4161050" y="828324"/>
                  </a:lnTo>
                  <a:lnTo>
                    <a:pt x="4160136" y="832924"/>
                  </a:lnTo>
                  <a:lnTo>
                    <a:pt x="4141500" y="864901"/>
                  </a:lnTo>
                  <a:lnTo>
                    <a:pt x="4138183" y="868218"/>
                  </a:lnTo>
                  <a:lnTo>
                    <a:pt x="4104921" y="884451"/>
                  </a:lnTo>
                  <a:lnTo>
                    <a:pt x="4100322" y="885367"/>
                  </a:lnTo>
                  <a:lnTo>
                    <a:pt x="4095676" y="885825"/>
                  </a:lnTo>
                  <a:lnTo>
                    <a:pt x="4090987" y="885825"/>
                  </a:lnTo>
                  <a:lnTo>
                    <a:pt x="71437" y="885825"/>
                  </a:lnTo>
                  <a:lnTo>
                    <a:pt x="66746" y="885825"/>
                  </a:lnTo>
                  <a:lnTo>
                    <a:pt x="62101" y="885367"/>
                  </a:lnTo>
                  <a:lnTo>
                    <a:pt x="57500" y="884452"/>
                  </a:lnTo>
                  <a:lnTo>
                    <a:pt x="52898" y="883536"/>
                  </a:lnTo>
                  <a:lnTo>
                    <a:pt x="48431" y="882181"/>
                  </a:lnTo>
                  <a:lnTo>
                    <a:pt x="44098" y="880386"/>
                  </a:lnTo>
                  <a:lnTo>
                    <a:pt x="39764" y="878591"/>
                  </a:lnTo>
                  <a:lnTo>
                    <a:pt x="20923" y="864901"/>
                  </a:lnTo>
                  <a:lnTo>
                    <a:pt x="17606" y="861584"/>
                  </a:lnTo>
                  <a:lnTo>
                    <a:pt x="457" y="823723"/>
                  </a:lnTo>
                  <a:lnTo>
                    <a:pt x="0" y="819077"/>
                  </a:lnTo>
                  <a:lnTo>
                    <a:pt x="0" y="8143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535844" y="2673350"/>
            <a:ext cx="241808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Commonsense</a:t>
            </a:r>
            <a:r>
              <a:rPr lang="en-US" sz="1500" b="1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500" b="1" spc="-10" noProof="0" dirty="0">
                <a:solidFill>
                  <a:srgbClr val="1D40AF"/>
                </a:solidFill>
                <a:latin typeface="Arial"/>
                <a:cs typeface="Arial"/>
              </a:rPr>
              <a:t>Reasoning</a:t>
            </a:r>
            <a:endParaRPr lang="en-US" sz="1500" noProof="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lang="en-US" sz="1200" noProof="0" dirty="0" err="1">
                <a:solidFill>
                  <a:srgbClr val="374050"/>
                </a:solidFill>
                <a:latin typeface="Arial"/>
                <a:cs typeface="Arial"/>
              </a:rPr>
              <a:t>HellaSwag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, </a:t>
            </a:r>
            <a:r>
              <a:rPr lang="en-US" sz="1200" noProof="0" dirty="0" err="1">
                <a:solidFill>
                  <a:srgbClr val="374050"/>
                </a:solidFill>
                <a:latin typeface="Arial"/>
                <a:cs typeface="Arial"/>
              </a:rPr>
              <a:t>WinoGrande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, </a:t>
            </a:r>
            <a:r>
              <a:rPr lang="en-US" sz="1200" spc="-20" noProof="0" dirty="0">
                <a:solidFill>
                  <a:srgbClr val="374050"/>
                </a:solidFill>
                <a:latin typeface="Arial"/>
                <a:cs typeface="Arial"/>
              </a:rPr>
              <a:t>PIQA</a:t>
            </a:r>
            <a:endParaRPr lang="en-US" sz="1200" noProof="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500" y="3587750"/>
            <a:ext cx="395160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b="1" noProof="0" dirty="0">
                <a:solidFill>
                  <a:srgbClr val="1D40AF"/>
                </a:solidFill>
                <a:latin typeface="Arial"/>
                <a:cs typeface="Arial"/>
              </a:rPr>
              <a:t>Key Benchmark </a:t>
            </a:r>
            <a:r>
              <a:rPr lang="en-US" sz="2700" b="1" spc="-10" noProof="0" dirty="0">
                <a:solidFill>
                  <a:srgbClr val="1D40AF"/>
                </a:solidFill>
                <a:latin typeface="Arial"/>
                <a:cs typeface="Arial"/>
              </a:rPr>
              <a:t>Results</a:t>
            </a:r>
            <a:endParaRPr lang="en-US" sz="2700" noProof="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7200" y="4171950"/>
            <a:ext cx="8610600" cy="857250"/>
            <a:chOff x="457200" y="4171950"/>
            <a:chExt cx="8610600" cy="857250"/>
          </a:xfrm>
        </p:grpSpPr>
        <p:sp>
          <p:nvSpPr>
            <p:cNvPr id="22" name="object 22"/>
            <p:cNvSpPr/>
            <p:nvPr/>
          </p:nvSpPr>
          <p:spPr>
            <a:xfrm>
              <a:off x="461962" y="41767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5"/>
                  </a:moveTo>
                  <a:lnTo>
                    <a:pt x="66746" y="847725"/>
                  </a:lnTo>
                  <a:lnTo>
                    <a:pt x="62101" y="847267"/>
                  </a:lnTo>
                  <a:lnTo>
                    <a:pt x="24240" y="830117"/>
                  </a:lnTo>
                  <a:lnTo>
                    <a:pt x="2287" y="794824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5"/>
                  </a:lnTo>
                  <a:lnTo>
                    <a:pt x="8597430" y="48432"/>
                  </a:lnTo>
                  <a:lnTo>
                    <a:pt x="8601074" y="66746"/>
                  </a:lnTo>
                  <a:lnTo>
                    <a:pt x="8601074" y="780978"/>
                  </a:lnTo>
                  <a:lnTo>
                    <a:pt x="8586428" y="819875"/>
                  </a:lnTo>
                  <a:lnTo>
                    <a:pt x="8552640" y="844081"/>
                  </a:lnTo>
                  <a:lnTo>
                    <a:pt x="8538972" y="847267"/>
                  </a:lnTo>
                  <a:lnTo>
                    <a:pt x="8534327" y="8477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1962" y="41767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2" y="39765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52900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43572" y="1372"/>
                  </a:lnTo>
                  <a:lnTo>
                    <a:pt x="8548173" y="2287"/>
                  </a:lnTo>
                  <a:lnTo>
                    <a:pt x="8552640" y="3642"/>
                  </a:lnTo>
                  <a:lnTo>
                    <a:pt x="8556974" y="5437"/>
                  </a:lnTo>
                  <a:lnTo>
                    <a:pt x="8561307" y="7232"/>
                  </a:lnTo>
                  <a:lnTo>
                    <a:pt x="8565424" y="9432"/>
                  </a:lnTo>
                  <a:lnTo>
                    <a:pt x="8569324" y="12039"/>
                  </a:lnTo>
                  <a:lnTo>
                    <a:pt x="8573224" y="14645"/>
                  </a:lnTo>
                  <a:lnTo>
                    <a:pt x="8589034" y="31748"/>
                  </a:lnTo>
                  <a:lnTo>
                    <a:pt x="8591640" y="35648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589034" y="815975"/>
                  </a:lnTo>
                  <a:lnTo>
                    <a:pt x="8586428" y="819875"/>
                  </a:lnTo>
                  <a:lnTo>
                    <a:pt x="8569324" y="835684"/>
                  </a:lnTo>
                  <a:lnTo>
                    <a:pt x="8565424" y="838290"/>
                  </a:lnTo>
                  <a:lnTo>
                    <a:pt x="8561307" y="840491"/>
                  </a:lnTo>
                  <a:lnTo>
                    <a:pt x="8556974" y="842286"/>
                  </a:lnTo>
                  <a:lnTo>
                    <a:pt x="8552640" y="844081"/>
                  </a:lnTo>
                  <a:lnTo>
                    <a:pt x="8548173" y="845436"/>
                  </a:lnTo>
                  <a:lnTo>
                    <a:pt x="8543572" y="846352"/>
                  </a:lnTo>
                  <a:lnTo>
                    <a:pt x="8538972" y="847267"/>
                  </a:lnTo>
                  <a:lnTo>
                    <a:pt x="8534327" y="847725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66746" y="847725"/>
                  </a:lnTo>
                  <a:lnTo>
                    <a:pt x="62101" y="847267"/>
                  </a:lnTo>
                  <a:lnTo>
                    <a:pt x="57500" y="846352"/>
                  </a:lnTo>
                  <a:lnTo>
                    <a:pt x="52900" y="845436"/>
                  </a:lnTo>
                  <a:lnTo>
                    <a:pt x="48433" y="844081"/>
                  </a:lnTo>
                  <a:lnTo>
                    <a:pt x="44099" y="842286"/>
                  </a:lnTo>
                  <a:lnTo>
                    <a:pt x="39765" y="840491"/>
                  </a:lnTo>
                  <a:lnTo>
                    <a:pt x="35649" y="838290"/>
                  </a:lnTo>
                  <a:lnTo>
                    <a:pt x="31748" y="835684"/>
                  </a:lnTo>
                  <a:lnTo>
                    <a:pt x="27848" y="833078"/>
                  </a:lnTo>
                  <a:lnTo>
                    <a:pt x="24240" y="830117"/>
                  </a:lnTo>
                  <a:lnTo>
                    <a:pt x="20923" y="826800"/>
                  </a:lnTo>
                  <a:lnTo>
                    <a:pt x="17606" y="823483"/>
                  </a:lnTo>
                  <a:lnTo>
                    <a:pt x="14645" y="819875"/>
                  </a:lnTo>
                  <a:lnTo>
                    <a:pt x="12039" y="815975"/>
                  </a:lnTo>
                  <a:lnTo>
                    <a:pt x="9433" y="812075"/>
                  </a:lnTo>
                  <a:lnTo>
                    <a:pt x="7232" y="807959"/>
                  </a:lnTo>
                  <a:lnTo>
                    <a:pt x="5437" y="803625"/>
                  </a:lnTo>
                  <a:lnTo>
                    <a:pt x="3642" y="799291"/>
                  </a:lnTo>
                  <a:lnTo>
                    <a:pt x="2287" y="794824"/>
                  </a:lnTo>
                  <a:lnTo>
                    <a:pt x="1372" y="790224"/>
                  </a:lnTo>
                  <a:lnTo>
                    <a:pt x="457" y="785623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6425" y="4239498"/>
            <a:ext cx="4277995" cy="6045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spc="-20" noProof="0" dirty="0">
                <a:solidFill>
                  <a:srgbClr val="1D40AF"/>
                </a:solidFill>
                <a:latin typeface="Arial"/>
                <a:cs typeface="Arial"/>
              </a:rPr>
              <a:t>MMLU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Diverse,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professional-level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tasks.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8B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models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achieve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60-</a:t>
            </a:r>
            <a:r>
              <a:rPr lang="en-US" sz="1200" b="1" spc="-20" noProof="0" dirty="0">
                <a:solidFill>
                  <a:srgbClr val="3B81F5"/>
                </a:solidFill>
                <a:latin typeface="Arial"/>
                <a:cs typeface="Arial"/>
              </a:rPr>
              <a:t>70%.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220200" y="4171950"/>
            <a:ext cx="8610600" cy="857250"/>
            <a:chOff x="9220200" y="4171950"/>
            <a:chExt cx="8610600" cy="857250"/>
          </a:xfrm>
        </p:grpSpPr>
        <p:sp>
          <p:nvSpPr>
            <p:cNvPr id="26" name="object 26"/>
            <p:cNvSpPr/>
            <p:nvPr/>
          </p:nvSpPr>
          <p:spPr>
            <a:xfrm>
              <a:off x="9224962" y="41767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5"/>
                  </a:moveTo>
                  <a:lnTo>
                    <a:pt x="66746" y="847725"/>
                  </a:lnTo>
                  <a:lnTo>
                    <a:pt x="62101" y="847267"/>
                  </a:lnTo>
                  <a:lnTo>
                    <a:pt x="24239" y="830117"/>
                  </a:lnTo>
                  <a:lnTo>
                    <a:pt x="2287" y="794824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5"/>
                  </a:lnTo>
                  <a:lnTo>
                    <a:pt x="8597431" y="48432"/>
                  </a:lnTo>
                  <a:lnTo>
                    <a:pt x="8601074" y="66746"/>
                  </a:lnTo>
                  <a:lnTo>
                    <a:pt x="8601074" y="780978"/>
                  </a:lnTo>
                  <a:lnTo>
                    <a:pt x="8586428" y="819875"/>
                  </a:lnTo>
                  <a:lnTo>
                    <a:pt x="8552639" y="844081"/>
                  </a:lnTo>
                  <a:lnTo>
                    <a:pt x="8538972" y="847267"/>
                  </a:lnTo>
                  <a:lnTo>
                    <a:pt x="8534327" y="8477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224962" y="41767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9"/>
                  </a:lnTo>
                  <a:lnTo>
                    <a:pt x="7231" y="39765"/>
                  </a:lnTo>
                  <a:lnTo>
                    <a:pt x="9432" y="35648"/>
                  </a:lnTo>
                  <a:lnTo>
                    <a:pt x="39765" y="7232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7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69323" y="12039"/>
                  </a:lnTo>
                  <a:lnTo>
                    <a:pt x="8573224" y="14645"/>
                  </a:lnTo>
                  <a:lnTo>
                    <a:pt x="8597431" y="48432"/>
                  </a:lnTo>
                  <a:lnTo>
                    <a:pt x="8599700" y="57500"/>
                  </a:lnTo>
                  <a:lnTo>
                    <a:pt x="8600616" y="62101"/>
                  </a:lnTo>
                  <a:lnTo>
                    <a:pt x="8601074" y="66746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601074" y="780978"/>
                  </a:lnTo>
                  <a:lnTo>
                    <a:pt x="8600616" y="785623"/>
                  </a:lnTo>
                  <a:lnTo>
                    <a:pt x="8599700" y="790224"/>
                  </a:lnTo>
                  <a:lnTo>
                    <a:pt x="8598786" y="794824"/>
                  </a:lnTo>
                  <a:lnTo>
                    <a:pt x="8580150" y="826800"/>
                  </a:lnTo>
                  <a:lnTo>
                    <a:pt x="8576834" y="830117"/>
                  </a:lnTo>
                  <a:lnTo>
                    <a:pt x="8556973" y="842286"/>
                  </a:lnTo>
                  <a:lnTo>
                    <a:pt x="8552639" y="844081"/>
                  </a:lnTo>
                  <a:lnTo>
                    <a:pt x="8548172" y="845436"/>
                  </a:lnTo>
                  <a:lnTo>
                    <a:pt x="8543572" y="846352"/>
                  </a:lnTo>
                  <a:lnTo>
                    <a:pt x="8538972" y="847267"/>
                  </a:lnTo>
                  <a:lnTo>
                    <a:pt x="8534327" y="847725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66746" y="847725"/>
                  </a:lnTo>
                  <a:lnTo>
                    <a:pt x="62101" y="847267"/>
                  </a:lnTo>
                  <a:lnTo>
                    <a:pt x="57500" y="846352"/>
                  </a:lnTo>
                  <a:lnTo>
                    <a:pt x="52899" y="845436"/>
                  </a:lnTo>
                  <a:lnTo>
                    <a:pt x="48432" y="844081"/>
                  </a:lnTo>
                  <a:lnTo>
                    <a:pt x="44098" y="842286"/>
                  </a:lnTo>
                  <a:lnTo>
                    <a:pt x="39765" y="840491"/>
                  </a:lnTo>
                  <a:lnTo>
                    <a:pt x="35648" y="838290"/>
                  </a:lnTo>
                  <a:lnTo>
                    <a:pt x="31748" y="835684"/>
                  </a:lnTo>
                  <a:lnTo>
                    <a:pt x="27847" y="833078"/>
                  </a:lnTo>
                  <a:lnTo>
                    <a:pt x="12038" y="815975"/>
                  </a:lnTo>
                  <a:lnTo>
                    <a:pt x="9432" y="812075"/>
                  </a:lnTo>
                  <a:lnTo>
                    <a:pt x="7231" y="807959"/>
                  </a:lnTo>
                  <a:lnTo>
                    <a:pt x="5437" y="803625"/>
                  </a:lnTo>
                  <a:lnTo>
                    <a:pt x="3642" y="799291"/>
                  </a:lnTo>
                  <a:lnTo>
                    <a:pt x="2287" y="794824"/>
                  </a:lnTo>
                  <a:lnTo>
                    <a:pt x="1372" y="790224"/>
                  </a:lnTo>
                  <a:lnTo>
                    <a:pt x="457" y="785623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369425" y="4239498"/>
            <a:ext cx="7546975" cy="59631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MMLU-</a:t>
            </a:r>
            <a:r>
              <a:rPr lang="en-US" sz="1350" b="1" spc="-25" noProof="0" dirty="0">
                <a:solidFill>
                  <a:srgbClr val="1D40AF"/>
                </a:solidFill>
                <a:latin typeface="Arial"/>
                <a:cs typeface="Arial"/>
              </a:rPr>
              <a:t>Pro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Challenging version with 10 options per question to reduce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guessing.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spc="-20" noProof="0" dirty="0">
                <a:solidFill>
                  <a:srgbClr val="3B81F5"/>
                </a:solidFill>
                <a:latin typeface="Arial"/>
                <a:cs typeface="Arial"/>
              </a:rPr>
              <a:t>Difficult version of the original MMLU.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7200" y="5295900"/>
            <a:ext cx="8610600" cy="857250"/>
            <a:chOff x="457200" y="5334000"/>
            <a:chExt cx="8610600" cy="857250"/>
          </a:xfrm>
        </p:grpSpPr>
        <p:sp>
          <p:nvSpPr>
            <p:cNvPr id="30" name="object 30"/>
            <p:cNvSpPr/>
            <p:nvPr/>
          </p:nvSpPr>
          <p:spPr>
            <a:xfrm>
              <a:off x="461962" y="533876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5"/>
                  </a:moveTo>
                  <a:lnTo>
                    <a:pt x="66746" y="847725"/>
                  </a:lnTo>
                  <a:lnTo>
                    <a:pt x="62101" y="847267"/>
                  </a:lnTo>
                  <a:lnTo>
                    <a:pt x="24240" y="830118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5" y="27847"/>
                  </a:lnTo>
                  <a:lnTo>
                    <a:pt x="48433" y="3643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4"/>
                  </a:lnTo>
                  <a:lnTo>
                    <a:pt x="8597430" y="48432"/>
                  </a:lnTo>
                  <a:lnTo>
                    <a:pt x="8601074" y="66746"/>
                  </a:lnTo>
                  <a:lnTo>
                    <a:pt x="8601074" y="780977"/>
                  </a:lnTo>
                  <a:lnTo>
                    <a:pt x="8586428" y="819875"/>
                  </a:lnTo>
                  <a:lnTo>
                    <a:pt x="8552640" y="844081"/>
                  </a:lnTo>
                  <a:lnTo>
                    <a:pt x="8538972" y="847267"/>
                  </a:lnTo>
                  <a:lnTo>
                    <a:pt x="8534327" y="8477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61962" y="533876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7606" y="24240"/>
                  </a:lnTo>
                  <a:lnTo>
                    <a:pt x="52900" y="228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76832" y="17606"/>
                  </a:lnTo>
                  <a:lnTo>
                    <a:pt x="8589034" y="31747"/>
                  </a:lnTo>
                  <a:lnTo>
                    <a:pt x="8591640" y="35648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589034" y="815975"/>
                  </a:lnTo>
                  <a:lnTo>
                    <a:pt x="8586428" y="819875"/>
                  </a:lnTo>
                  <a:lnTo>
                    <a:pt x="8556974" y="842286"/>
                  </a:lnTo>
                  <a:lnTo>
                    <a:pt x="8552640" y="844081"/>
                  </a:lnTo>
                  <a:lnTo>
                    <a:pt x="8548173" y="845436"/>
                  </a:lnTo>
                  <a:lnTo>
                    <a:pt x="8543572" y="846352"/>
                  </a:lnTo>
                  <a:lnTo>
                    <a:pt x="8538972" y="847267"/>
                  </a:lnTo>
                  <a:lnTo>
                    <a:pt x="8534327" y="847725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66746" y="847725"/>
                  </a:lnTo>
                  <a:lnTo>
                    <a:pt x="62101" y="847267"/>
                  </a:lnTo>
                  <a:lnTo>
                    <a:pt x="57500" y="846352"/>
                  </a:lnTo>
                  <a:lnTo>
                    <a:pt x="52900" y="845436"/>
                  </a:lnTo>
                  <a:lnTo>
                    <a:pt x="48433" y="844081"/>
                  </a:lnTo>
                  <a:lnTo>
                    <a:pt x="44099" y="842286"/>
                  </a:lnTo>
                  <a:lnTo>
                    <a:pt x="39765" y="840491"/>
                  </a:lnTo>
                  <a:lnTo>
                    <a:pt x="20923" y="826801"/>
                  </a:lnTo>
                  <a:lnTo>
                    <a:pt x="17606" y="823484"/>
                  </a:lnTo>
                  <a:lnTo>
                    <a:pt x="14645" y="819876"/>
                  </a:lnTo>
                  <a:lnTo>
                    <a:pt x="12039" y="815975"/>
                  </a:lnTo>
                  <a:lnTo>
                    <a:pt x="9433" y="812075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06425" y="5401548"/>
            <a:ext cx="4815205" cy="6045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ARC</a:t>
            </a:r>
            <a:r>
              <a:rPr lang="en-US" sz="1350" b="1" spc="-1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(AI2</a:t>
            </a: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Reasoning</a:t>
            </a: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 Challenge)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Grade-school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science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questions.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8B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models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achieve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~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70</a:t>
            </a:r>
            <a:r>
              <a:rPr lang="en-US" sz="1200" b="1" spc="-20" noProof="0" dirty="0">
                <a:solidFill>
                  <a:srgbClr val="3B81F5"/>
                </a:solidFill>
                <a:latin typeface="Arial"/>
                <a:cs typeface="Arial"/>
              </a:rPr>
              <a:t>% on easy.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220200" y="5334000"/>
            <a:ext cx="8610600" cy="857250"/>
            <a:chOff x="9220200" y="5334000"/>
            <a:chExt cx="8610600" cy="857250"/>
          </a:xfrm>
        </p:grpSpPr>
        <p:sp>
          <p:nvSpPr>
            <p:cNvPr id="34" name="object 34"/>
            <p:cNvSpPr/>
            <p:nvPr/>
          </p:nvSpPr>
          <p:spPr>
            <a:xfrm>
              <a:off x="9224962" y="533876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5"/>
                  </a:moveTo>
                  <a:lnTo>
                    <a:pt x="66746" y="847725"/>
                  </a:lnTo>
                  <a:lnTo>
                    <a:pt x="62101" y="847267"/>
                  </a:lnTo>
                  <a:lnTo>
                    <a:pt x="24239" y="830118"/>
                  </a:lnTo>
                  <a:lnTo>
                    <a:pt x="2287" y="794823"/>
                  </a:lnTo>
                  <a:lnTo>
                    <a:pt x="0" y="780977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4" y="27847"/>
                  </a:lnTo>
                  <a:lnTo>
                    <a:pt x="48432" y="3643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4"/>
                  </a:lnTo>
                  <a:lnTo>
                    <a:pt x="8597431" y="48432"/>
                  </a:lnTo>
                  <a:lnTo>
                    <a:pt x="8601074" y="66746"/>
                  </a:lnTo>
                  <a:lnTo>
                    <a:pt x="8601074" y="780977"/>
                  </a:lnTo>
                  <a:lnTo>
                    <a:pt x="8586428" y="819875"/>
                  </a:lnTo>
                  <a:lnTo>
                    <a:pt x="8552639" y="844081"/>
                  </a:lnTo>
                  <a:lnTo>
                    <a:pt x="8538972" y="847267"/>
                  </a:lnTo>
                  <a:lnTo>
                    <a:pt x="8534327" y="847725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224962" y="533876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1"/>
                  </a:lnTo>
                  <a:lnTo>
                    <a:pt x="1372" y="57500"/>
                  </a:lnTo>
                  <a:lnTo>
                    <a:pt x="2287" y="52900"/>
                  </a:lnTo>
                  <a:lnTo>
                    <a:pt x="3642" y="48432"/>
                  </a:lnTo>
                  <a:lnTo>
                    <a:pt x="27847" y="14645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76834" y="17606"/>
                  </a:lnTo>
                  <a:lnTo>
                    <a:pt x="8598786" y="52900"/>
                  </a:lnTo>
                  <a:lnTo>
                    <a:pt x="8599700" y="57500"/>
                  </a:lnTo>
                  <a:lnTo>
                    <a:pt x="8600616" y="62101"/>
                  </a:lnTo>
                  <a:lnTo>
                    <a:pt x="8601074" y="66746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601074" y="780977"/>
                  </a:lnTo>
                  <a:lnTo>
                    <a:pt x="8600616" y="785622"/>
                  </a:lnTo>
                  <a:lnTo>
                    <a:pt x="8599700" y="790223"/>
                  </a:lnTo>
                  <a:lnTo>
                    <a:pt x="8598786" y="794823"/>
                  </a:lnTo>
                  <a:lnTo>
                    <a:pt x="8580150" y="826801"/>
                  </a:lnTo>
                  <a:lnTo>
                    <a:pt x="8576834" y="830118"/>
                  </a:lnTo>
                  <a:lnTo>
                    <a:pt x="8538972" y="847267"/>
                  </a:lnTo>
                  <a:lnTo>
                    <a:pt x="8534327" y="847725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66746" y="847725"/>
                  </a:lnTo>
                  <a:lnTo>
                    <a:pt x="62101" y="847267"/>
                  </a:lnTo>
                  <a:lnTo>
                    <a:pt x="57500" y="846352"/>
                  </a:lnTo>
                  <a:lnTo>
                    <a:pt x="52899" y="845436"/>
                  </a:lnTo>
                  <a:lnTo>
                    <a:pt x="48432" y="844081"/>
                  </a:lnTo>
                  <a:lnTo>
                    <a:pt x="44098" y="842286"/>
                  </a:lnTo>
                  <a:lnTo>
                    <a:pt x="39765" y="840491"/>
                  </a:lnTo>
                  <a:lnTo>
                    <a:pt x="12038" y="815975"/>
                  </a:lnTo>
                  <a:lnTo>
                    <a:pt x="9432" y="812075"/>
                  </a:lnTo>
                  <a:lnTo>
                    <a:pt x="1372" y="790223"/>
                  </a:lnTo>
                  <a:lnTo>
                    <a:pt x="457" y="785622"/>
                  </a:lnTo>
                  <a:lnTo>
                    <a:pt x="0" y="780977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369425" y="5401548"/>
            <a:ext cx="4674870" cy="6045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spc="-10" noProof="0" dirty="0" err="1">
                <a:solidFill>
                  <a:srgbClr val="1D40AF"/>
                </a:solidFill>
                <a:latin typeface="Arial"/>
                <a:cs typeface="Arial"/>
              </a:rPr>
              <a:t>HotPotQA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Multi-hop</a:t>
            </a:r>
            <a:r>
              <a:rPr lang="en-US" sz="1200" spc="-2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QA</a:t>
            </a:r>
            <a:r>
              <a:rPr lang="en-US" sz="1200" spc="-7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over</a:t>
            </a:r>
            <a:r>
              <a:rPr lang="en-US" sz="12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multiple</a:t>
            </a:r>
            <a:r>
              <a:rPr lang="en-US" sz="12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documents.</a:t>
            </a:r>
            <a:r>
              <a:rPr lang="en-US" sz="12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Requires </a:t>
            </a:r>
            <a:r>
              <a:rPr lang="en-US" sz="1200" b="1" spc="-20" noProof="0" dirty="0">
                <a:solidFill>
                  <a:srgbClr val="3B81F5"/>
                </a:solidFill>
                <a:latin typeface="Arial"/>
                <a:cs typeface="Arial"/>
              </a:rPr>
              <a:t>retrieval.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57200" y="6496050"/>
            <a:ext cx="8610600" cy="857250"/>
            <a:chOff x="457200" y="6496050"/>
            <a:chExt cx="8610600" cy="857250"/>
          </a:xfrm>
        </p:grpSpPr>
        <p:sp>
          <p:nvSpPr>
            <p:cNvPr id="38" name="object 38"/>
            <p:cNvSpPr/>
            <p:nvPr/>
          </p:nvSpPr>
          <p:spPr>
            <a:xfrm>
              <a:off x="461962" y="65008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40" y="830118"/>
                  </a:lnTo>
                  <a:lnTo>
                    <a:pt x="2287" y="794824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5" y="27848"/>
                  </a:lnTo>
                  <a:lnTo>
                    <a:pt x="48433" y="3642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4"/>
                  </a:lnTo>
                  <a:lnTo>
                    <a:pt x="8597430" y="48432"/>
                  </a:lnTo>
                  <a:lnTo>
                    <a:pt x="8601074" y="66746"/>
                  </a:lnTo>
                  <a:lnTo>
                    <a:pt x="8601074" y="780978"/>
                  </a:lnTo>
                  <a:lnTo>
                    <a:pt x="8586428" y="819875"/>
                  </a:lnTo>
                  <a:lnTo>
                    <a:pt x="8552640" y="844081"/>
                  </a:lnTo>
                  <a:lnTo>
                    <a:pt x="8538972" y="847266"/>
                  </a:lnTo>
                  <a:lnTo>
                    <a:pt x="8534327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1962" y="65008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8"/>
                  </a:lnTo>
                  <a:lnTo>
                    <a:pt x="7232" y="39764"/>
                  </a:lnTo>
                  <a:lnTo>
                    <a:pt x="9433" y="35648"/>
                  </a:lnTo>
                  <a:lnTo>
                    <a:pt x="12039" y="31748"/>
                  </a:lnTo>
                  <a:lnTo>
                    <a:pt x="14645" y="27848"/>
                  </a:lnTo>
                  <a:lnTo>
                    <a:pt x="17606" y="24240"/>
                  </a:lnTo>
                  <a:lnTo>
                    <a:pt x="44099" y="5437"/>
                  </a:lnTo>
                  <a:lnTo>
                    <a:pt x="48433" y="3642"/>
                  </a:lnTo>
                  <a:lnTo>
                    <a:pt x="52900" y="228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43572" y="1372"/>
                  </a:lnTo>
                  <a:lnTo>
                    <a:pt x="8548173" y="2286"/>
                  </a:lnTo>
                  <a:lnTo>
                    <a:pt x="8552640" y="3642"/>
                  </a:lnTo>
                  <a:lnTo>
                    <a:pt x="8556974" y="5437"/>
                  </a:lnTo>
                  <a:lnTo>
                    <a:pt x="8561307" y="7232"/>
                  </a:lnTo>
                  <a:lnTo>
                    <a:pt x="8589034" y="31747"/>
                  </a:lnTo>
                  <a:lnTo>
                    <a:pt x="8591640" y="35648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589034" y="815975"/>
                  </a:lnTo>
                  <a:lnTo>
                    <a:pt x="8586428" y="819875"/>
                  </a:lnTo>
                  <a:lnTo>
                    <a:pt x="8569324" y="835685"/>
                  </a:lnTo>
                  <a:lnTo>
                    <a:pt x="8565424" y="838291"/>
                  </a:lnTo>
                  <a:lnTo>
                    <a:pt x="8561307" y="840491"/>
                  </a:lnTo>
                  <a:lnTo>
                    <a:pt x="8556974" y="842286"/>
                  </a:lnTo>
                  <a:lnTo>
                    <a:pt x="8552640" y="844081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44099" y="842286"/>
                  </a:lnTo>
                  <a:lnTo>
                    <a:pt x="39765" y="840491"/>
                  </a:lnTo>
                  <a:lnTo>
                    <a:pt x="35649" y="838291"/>
                  </a:lnTo>
                  <a:lnTo>
                    <a:pt x="31748" y="835685"/>
                  </a:lnTo>
                  <a:lnTo>
                    <a:pt x="27848" y="833079"/>
                  </a:lnTo>
                  <a:lnTo>
                    <a:pt x="3642" y="799290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06425" y="6563597"/>
            <a:ext cx="4777105" cy="6045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BBH </a:t>
            </a:r>
            <a:r>
              <a:rPr lang="en-US" sz="1350" b="1" spc="-10" noProof="0" dirty="0">
                <a:solidFill>
                  <a:srgbClr val="1D40AF"/>
                </a:solidFill>
                <a:latin typeface="Arial"/>
                <a:cs typeface="Arial"/>
              </a:rPr>
              <a:t>(Big-Bench-Hard)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Complex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reasoning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tasks.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 err="1">
                <a:solidFill>
                  <a:srgbClr val="3B81F5"/>
                </a:solidFill>
                <a:latin typeface="Arial"/>
                <a:cs typeface="Arial"/>
              </a:rPr>
              <a:t>CoT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dramatically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improves</a:t>
            </a:r>
            <a:r>
              <a:rPr lang="en-US" sz="1200" b="1" spc="-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performance.</a:t>
            </a:r>
            <a:endParaRPr lang="en-US" sz="1200" noProof="0" dirty="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220200" y="6496050"/>
            <a:ext cx="8610600" cy="857250"/>
            <a:chOff x="9220200" y="6496050"/>
            <a:chExt cx="8610600" cy="857250"/>
          </a:xfrm>
        </p:grpSpPr>
        <p:sp>
          <p:nvSpPr>
            <p:cNvPr id="42" name="object 42"/>
            <p:cNvSpPr/>
            <p:nvPr/>
          </p:nvSpPr>
          <p:spPr>
            <a:xfrm>
              <a:off x="9224962" y="65008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8534327" y="847724"/>
                  </a:moveTo>
                  <a:lnTo>
                    <a:pt x="66746" y="847724"/>
                  </a:lnTo>
                  <a:lnTo>
                    <a:pt x="62101" y="847266"/>
                  </a:lnTo>
                  <a:lnTo>
                    <a:pt x="24239" y="830118"/>
                  </a:lnTo>
                  <a:lnTo>
                    <a:pt x="2287" y="794824"/>
                  </a:lnTo>
                  <a:lnTo>
                    <a:pt x="0" y="780978"/>
                  </a:lnTo>
                  <a:lnTo>
                    <a:pt x="0" y="776287"/>
                  </a:lnTo>
                  <a:lnTo>
                    <a:pt x="0" y="66746"/>
                  </a:lnTo>
                  <a:lnTo>
                    <a:pt x="14644" y="27848"/>
                  </a:lnTo>
                  <a:lnTo>
                    <a:pt x="48432" y="3642"/>
                  </a:lnTo>
                  <a:lnTo>
                    <a:pt x="66746" y="0"/>
                  </a:lnTo>
                  <a:lnTo>
                    <a:pt x="8534327" y="0"/>
                  </a:lnTo>
                  <a:lnTo>
                    <a:pt x="8573224" y="14644"/>
                  </a:lnTo>
                  <a:lnTo>
                    <a:pt x="8597431" y="48432"/>
                  </a:lnTo>
                  <a:lnTo>
                    <a:pt x="8601074" y="66746"/>
                  </a:lnTo>
                  <a:lnTo>
                    <a:pt x="8601074" y="780978"/>
                  </a:lnTo>
                  <a:lnTo>
                    <a:pt x="8586428" y="819875"/>
                  </a:lnTo>
                  <a:lnTo>
                    <a:pt x="8552639" y="844081"/>
                  </a:lnTo>
                  <a:lnTo>
                    <a:pt x="8538972" y="847266"/>
                  </a:lnTo>
                  <a:lnTo>
                    <a:pt x="8534327" y="847724"/>
                  </a:lnTo>
                  <a:close/>
                </a:path>
              </a:pathLst>
            </a:custGeom>
            <a:solidFill>
              <a:srgbClr val="F7FAFB"/>
            </a:solidFill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9224962" y="6500812"/>
              <a:ext cx="8601075" cy="847725"/>
            </a:xfrm>
            <a:custGeom>
              <a:avLst/>
              <a:gdLst/>
              <a:ahLst/>
              <a:cxnLst/>
              <a:rect l="l" t="t" r="r" b="b"/>
              <a:pathLst>
                <a:path w="8601075" h="847725">
                  <a:moveTo>
                    <a:pt x="0" y="776287"/>
                  </a:moveTo>
                  <a:lnTo>
                    <a:pt x="0" y="71437"/>
                  </a:lnTo>
                  <a:lnTo>
                    <a:pt x="0" y="66746"/>
                  </a:lnTo>
                  <a:lnTo>
                    <a:pt x="457" y="62100"/>
                  </a:lnTo>
                  <a:lnTo>
                    <a:pt x="1372" y="57500"/>
                  </a:lnTo>
                  <a:lnTo>
                    <a:pt x="2287" y="52899"/>
                  </a:lnTo>
                  <a:lnTo>
                    <a:pt x="3642" y="48432"/>
                  </a:lnTo>
                  <a:lnTo>
                    <a:pt x="5437" y="44098"/>
                  </a:lnTo>
                  <a:lnTo>
                    <a:pt x="7231" y="39764"/>
                  </a:lnTo>
                  <a:lnTo>
                    <a:pt x="9432" y="35648"/>
                  </a:lnTo>
                  <a:lnTo>
                    <a:pt x="12038" y="31748"/>
                  </a:lnTo>
                  <a:lnTo>
                    <a:pt x="14644" y="27848"/>
                  </a:lnTo>
                  <a:lnTo>
                    <a:pt x="17606" y="24240"/>
                  </a:lnTo>
                  <a:lnTo>
                    <a:pt x="44099" y="5437"/>
                  </a:lnTo>
                  <a:lnTo>
                    <a:pt x="48432" y="3642"/>
                  </a:lnTo>
                  <a:lnTo>
                    <a:pt x="52899" y="2286"/>
                  </a:lnTo>
                  <a:lnTo>
                    <a:pt x="57500" y="1372"/>
                  </a:lnTo>
                  <a:lnTo>
                    <a:pt x="62101" y="457"/>
                  </a:lnTo>
                  <a:lnTo>
                    <a:pt x="66746" y="0"/>
                  </a:lnTo>
                  <a:lnTo>
                    <a:pt x="71437" y="0"/>
                  </a:lnTo>
                  <a:lnTo>
                    <a:pt x="8529637" y="0"/>
                  </a:lnTo>
                  <a:lnTo>
                    <a:pt x="8534327" y="0"/>
                  </a:lnTo>
                  <a:lnTo>
                    <a:pt x="8538972" y="457"/>
                  </a:lnTo>
                  <a:lnTo>
                    <a:pt x="8543572" y="1372"/>
                  </a:lnTo>
                  <a:lnTo>
                    <a:pt x="8548172" y="2286"/>
                  </a:lnTo>
                  <a:lnTo>
                    <a:pt x="8552639" y="3642"/>
                  </a:lnTo>
                  <a:lnTo>
                    <a:pt x="8556973" y="5437"/>
                  </a:lnTo>
                  <a:lnTo>
                    <a:pt x="8561306" y="7232"/>
                  </a:lnTo>
                  <a:lnTo>
                    <a:pt x="8565424" y="9432"/>
                  </a:lnTo>
                  <a:lnTo>
                    <a:pt x="8569323" y="12038"/>
                  </a:lnTo>
                  <a:lnTo>
                    <a:pt x="8573224" y="14644"/>
                  </a:lnTo>
                  <a:lnTo>
                    <a:pt x="8597431" y="48432"/>
                  </a:lnTo>
                  <a:lnTo>
                    <a:pt x="8599700" y="57500"/>
                  </a:lnTo>
                  <a:lnTo>
                    <a:pt x="8600616" y="62100"/>
                  </a:lnTo>
                  <a:lnTo>
                    <a:pt x="8601074" y="66746"/>
                  </a:lnTo>
                  <a:lnTo>
                    <a:pt x="8601075" y="71437"/>
                  </a:lnTo>
                  <a:lnTo>
                    <a:pt x="8601075" y="776287"/>
                  </a:lnTo>
                  <a:lnTo>
                    <a:pt x="8601074" y="780978"/>
                  </a:lnTo>
                  <a:lnTo>
                    <a:pt x="8600616" y="785623"/>
                  </a:lnTo>
                  <a:lnTo>
                    <a:pt x="8599700" y="790224"/>
                  </a:lnTo>
                  <a:lnTo>
                    <a:pt x="8598786" y="794824"/>
                  </a:lnTo>
                  <a:lnTo>
                    <a:pt x="8576834" y="830118"/>
                  </a:lnTo>
                  <a:lnTo>
                    <a:pt x="8556973" y="842286"/>
                  </a:lnTo>
                  <a:lnTo>
                    <a:pt x="8552639" y="844081"/>
                  </a:lnTo>
                  <a:lnTo>
                    <a:pt x="8529637" y="847725"/>
                  </a:lnTo>
                  <a:lnTo>
                    <a:pt x="71437" y="847725"/>
                  </a:lnTo>
                  <a:lnTo>
                    <a:pt x="44098" y="842286"/>
                  </a:lnTo>
                  <a:lnTo>
                    <a:pt x="39765" y="840491"/>
                  </a:lnTo>
                  <a:lnTo>
                    <a:pt x="35648" y="838291"/>
                  </a:lnTo>
                  <a:lnTo>
                    <a:pt x="31748" y="835685"/>
                  </a:lnTo>
                  <a:lnTo>
                    <a:pt x="27847" y="833079"/>
                  </a:lnTo>
                  <a:lnTo>
                    <a:pt x="3642" y="799290"/>
                  </a:lnTo>
                  <a:lnTo>
                    <a:pt x="1372" y="790224"/>
                  </a:lnTo>
                  <a:lnTo>
                    <a:pt x="457" y="785623"/>
                  </a:lnTo>
                  <a:lnTo>
                    <a:pt x="0" y="780978"/>
                  </a:lnTo>
                  <a:lnTo>
                    <a:pt x="0" y="776287"/>
                  </a:lnTo>
                  <a:close/>
                </a:path>
              </a:pathLst>
            </a:custGeom>
            <a:ln w="9525">
              <a:solidFill>
                <a:srgbClr val="E2E7F0"/>
              </a:solidFill>
            </a:ln>
          </p:spPr>
          <p:txBody>
            <a:bodyPr wrap="square" lIns="0" tIns="0" rIns="0" bIns="0" rtlCol="0"/>
            <a:lstStyle/>
            <a:p>
              <a:endParaRPr lang="en-US" noProof="0"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369425" y="6563597"/>
            <a:ext cx="4651375" cy="59631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GPQA</a:t>
            </a:r>
            <a:r>
              <a:rPr lang="en-US" sz="1350" b="1" spc="-5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1350" b="1" noProof="0" dirty="0">
                <a:solidFill>
                  <a:srgbClr val="1D40AF"/>
                </a:solidFill>
                <a:latin typeface="Arial"/>
                <a:cs typeface="Arial"/>
              </a:rPr>
              <a:t>(Graduate-Level </a:t>
            </a:r>
            <a:r>
              <a:rPr lang="en-US" sz="1350" b="1" spc="-20" noProof="0" dirty="0">
                <a:solidFill>
                  <a:srgbClr val="1D40AF"/>
                </a:solidFill>
                <a:latin typeface="Arial"/>
                <a:cs typeface="Arial"/>
              </a:rPr>
              <a:t>Q&amp;A)</a:t>
            </a:r>
            <a:endParaRPr lang="en-US" sz="135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PhD-level,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'Google-proof'</a:t>
            </a:r>
            <a:r>
              <a:rPr lang="en-US" sz="1200" spc="-1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noProof="0" dirty="0">
                <a:solidFill>
                  <a:srgbClr val="374050"/>
                </a:solidFill>
                <a:latin typeface="Arial"/>
                <a:cs typeface="Arial"/>
              </a:rPr>
              <a:t>questions.</a:t>
            </a:r>
            <a:r>
              <a:rPr lang="en-US" sz="1200" spc="-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SOTA models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score</a:t>
            </a:r>
            <a:r>
              <a:rPr lang="en-US" sz="1200" b="1" spc="-1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200" b="1" noProof="0" dirty="0">
                <a:solidFill>
                  <a:srgbClr val="3B81F5"/>
                </a:solidFill>
                <a:latin typeface="Arial"/>
                <a:cs typeface="Arial"/>
              </a:rPr>
              <a:t>40-</a:t>
            </a:r>
            <a:r>
              <a:rPr lang="en-US" sz="1200" b="1" spc="-20" noProof="0" dirty="0">
                <a:solidFill>
                  <a:srgbClr val="3B81F5"/>
                </a:solidFill>
                <a:latin typeface="Arial"/>
                <a:cs typeface="Arial"/>
              </a:rPr>
              <a:t>50%.</a:t>
            </a:r>
            <a:endParaRPr lang="en-US" sz="1200" noProof="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50" noProof="0" smtClean="0"/>
              <a:t>9</a:t>
            </a:fld>
            <a:endParaRPr lang="en-US" spc="-50" noProof="0" dirty="0"/>
          </a:p>
        </p:txBody>
      </p:sp>
      <p:sp>
        <p:nvSpPr>
          <p:cNvPr id="45" name="object 45"/>
          <p:cNvSpPr txBox="1"/>
          <p:nvPr/>
        </p:nvSpPr>
        <p:spPr>
          <a:xfrm>
            <a:off x="533400" y="7581900"/>
            <a:ext cx="7188834" cy="14630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en-US" sz="2700" b="1" noProof="0" dirty="0">
                <a:solidFill>
                  <a:srgbClr val="1D40AF"/>
                </a:solidFill>
                <a:latin typeface="Arial"/>
                <a:cs typeface="Arial"/>
              </a:rPr>
              <a:t>Key</a:t>
            </a:r>
            <a:r>
              <a:rPr lang="en-US" sz="2700" b="1" spc="-1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700" b="1" noProof="0" dirty="0">
                <a:solidFill>
                  <a:srgbClr val="1D40AF"/>
                </a:solidFill>
                <a:latin typeface="Arial"/>
                <a:cs typeface="Arial"/>
              </a:rPr>
              <a:t>Insights</a:t>
            </a:r>
            <a:r>
              <a:rPr lang="en-US" sz="2700" b="1" spc="-10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700" b="1" noProof="0" dirty="0">
                <a:solidFill>
                  <a:srgbClr val="1D40AF"/>
                </a:solidFill>
                <a:latin typeface="Arial"/>
                <a:cs typeface="Arial"/>
              </a:rPr>
              <a:t>for</a:t>
            </a:r>
            <a:r>
              <a:rPr lang="en-US" sz="2700" b="1" spc="-15" noProof="0" dirty="0">
                <a:solidFill>
                  <a:srgbClr val="1D40AF"/>
                </a:solidFill>
                <a:latin typeface="Arial"/>
                <a:cs typeface="Arial"/>
              </a:rPr>
              <a:t> </a:t>
            </a:r>
            <a:r>
              <a:rPr lang="en-US" sz="2700" b="1" spc="-10" noProof="0" dirty="0">
                <a:solidFill>
                  <a:srgbClr val="1D40AF"/>
                </a:solidFill>
                <a:latin typeface="Arial"/>
                <a:cs typeface="Arial"/>
              </a:rPr>
              <a:t>Deployment</a:t>
            </a:r>
            <a:endParaRPr lang="en-US" sz="27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lang="en-US" sz="1750" spc="105" noProof="0" dirty="0">
                <a:solidFill>
                  <a:srgbClr val="374050"/>
                </a:solidFill>
                <a:latin typeface="Segoe UI Symbol"/>
                <a:cs typeface="Segoe UI Symbol"/>
              </a:rPr>
              <a:t>🔍</a:t>
            </a:r>
            <a:r>
              <a:rPr lang="en-US" sz="1750" spc="-95" noProof="0" dirty="0">
                <a:solidFill>
                  <a:srgbClr val="374050"/>
                </a:solidFill>
                <a:latin typeface="Segoe UI Symbol"/>
                <a:cs typeface="Segoe UI Symbo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Size</a:t>
            </a:r>
            <a:r>
              <a:rPr lang="en-US" sz="1500" b="1" spc="-3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vs.</a:t>
            </a:r>
            <a:r>
              <a:rPr lang="en-US" sz="1500" b="1" spc="-25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Perf:</a:t>
            </a:r>
            <a:r>
              <a:rPr lang="en-US" sz="1500" b="1" spc="-3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8B</a:t>
            </a:r>
            <a:r>
              <a:rPr lang="en-US" sz="1500" spc="-2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quantized</a:t>
            </a:r>
            <a:r>
              <a:rPr lang="en-US" sz="1500" spc="-3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models</a:t>
            </a:r>
            <a:r>
              <a:rPr lang="en-US" sz="1500" spc="-3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achieve</a:t>
            </a:r>
            <a:r>
              <a:rPr lang="en-US" sz="1500" spc="-2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70-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80%</a:t>
            </a:r>
            <a:r>
              <a:rPr lang="en-US" sz="1500" spc="-3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of</a:t>
            </a:r>
            <a:r>
              <a:rPr lang="en-US" sz="1500" spc="-2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large</a:t>
            </a:r>
            <a:r>
              <a:rPr lang="en-US" sz="1500" spc="-3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model</a:t>
            </a:r>
            <a:r>
              <a:rPr lang="en-US" sz="1500" spc="-3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performance.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750" spc="105" noProof="0" dirty="0">
                <a:solidFill>
                  <a:srgbClr val="374050"/>
                </a:solidFill>
                <a:latin typeface="Segoe UI Symbol"/>
                <a:cs typeface="Segoe UI Symbol"/>
              </a:rPr>
              <a:t>🚀</a:t>
            </a:r>
            <a:r>
              <a:rPr lang="en-US" sz="1750" spc="-85" noProof="0" dirty="0">
                <a:solidFill>
                  <a:srgbClr val="374050"/>
                </a:solidFill>
                <a:latin typeface="Segoe UI Symbol"/>
                <a:cs typeface="Segoe UI Symbo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RAG</a:t>
            </a:r>
            <a:r>
              <a:rPr lang="en-US" sz="1500" b="1" spc="-2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Impact:</a:t>
            </a:r>
            <a:r>
              <a:rPr lang="en-US" sz="1500" b="1" spc="-2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Boosts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knowledge-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heavy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tasks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(e.g.,</a:t>
            </a:r>
            <a:r>
              <a:rPr lang="en-US" sz="1500" spc="-10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ARC,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 err="1">
                <a:solidFill>
                  <a:srgbClr val="374050"/>
                </a:solidFill>
                <a:latin typeface="Arial"/>
                <a:cs typeface="Arial"/>
              </a:rPr>
              <a:t>HotPotQA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)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by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15-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25%.</a:t>
            </a:r>
            <a:endParaRPr lang="en-US" sz="1500" noProof="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750" spc="105" noProof="0" dirty="0">
                <a:solidFill>
                  <a:srgbClr val="374050"/>
                </a:solidFill>
                <a:latin typeface="Segoe UI Symbol"/>
                <a:cs typeface="Segoe UI Symbol"/>
              </a:rPr>
              <a:t>🎯</a:t>
            </a:r>
            <a:r>
              <a:rPr lang="en-US" sz="1750" spc="-85" noProof="0" dirty="0">
                <a:solidFill>
                  <a:srgbClr val="374050"/>
                </a:solidFill>
                <a:latin typeface="Segoe UI Symbol"/>
                <a:cs typeface="Segoe UI Symbol"/>
              </a:rPr>
              <a:t> </a:t>
            </a:r>
            <a:r>
              <a:rPr lang="en-US" sz="1500" b="1" noProof="0" dirty="0">
                <a:solidFill>
                  <a:srgbClr val="3B81F5"/>
                </a:solidFill>
                <a:latin typeface="Arial"/>
                <a:cs typeface="Arial"/>
              </a:rPr>
              <a:t>Optimization:</a:t>
            </a:r>
            <a:r>
              <a:rPr lang="en-US" sz="1500" b="1" spc="-20" noProof="0" dirty="0">
                <a:solidFill>
                  <a:srgbClr val="3B81F5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Use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 err="1">
                <a:solidFill>
                  <a:srgbClr val="374050"/>
                </a:solidFill>
                <a:latin typeface="Arial"/>
                <a:cs typeface="Arial"/>
              </a:rPr>
              <a:t>CoT</a:t>
            </a:r>
            <a:r>
              <a:rPr lang="en-US" sz="1500" spc="-4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for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reasoning</a:t>
            </a:r>
            <a:r>
              <a:rPr lang="en-US" sz="15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and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RAG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for</a:t>
            </a:r>
            <a:r>
              <a:rPr lang="en-US" sz="1500" spc="-15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knowledge-</a:t>
            </a:r>
            <a:r>
              <a:rPr lang="en-US" sz="1500" noProof="0" dirty="0">
                <a:solidFill>
                  <a:srgbClr val="374050"/>
                </a:solidFill>
                <a:latin typeface="Arial"/>
                <a:cs typeface="Arial"/>
              </a:rPr>
              <a:t>intensive</a:t>
            </a:r>
            <a:r>
              <a:rPr lang="en-US" sz="1500" spc="-20" noProof="0" dirty="0">
                <a:solidFill>
                  <a:srgbClr val="374050"/>
                </a:solidFill>
                <a:latin typeface="Arial"/>
                <a:cs typeface="Arial"/>
              </a:rPr>
              <a:t> </a:t>
            </a:r>
            <a:r>
              <a:rPr lang="en-US" sz="1500" spc="-10" noProof="0" dirty="0">
                <a:solidFill>
                  <a:srgbClr val="374050"/>
                </a:solidFill>
                <a:latin typeface="Arial"/>
                <a:cs typeface="Arial"/>
              </a:rPr>
              <a:t>tasks.</a:t>
            </a:r>
            <a:endParaRPr lang="en-US" sz="1500" noProof="0" dirty="0">
              <a:latin typeface="Arial"/>
              <a:cs typeface="Arial"/>
            </a:endParaRPr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54F83138-85AD-ABA5-F21D-F1111898D9A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6432301" y="9469437"/>
            <a:ext cx="5423534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lang="en-US" noProof="0" dirty="0"/>
              <a:t>Adaptive</a:t>
            </a:r>
            <a:r>
              <a:rPr lang="en-US" spc="-20" noProof="0" dirty="0"/>
              <a:t> </a:t>
            </a:r>
            <a:r>
              <a:rPr lang="en-US" spc="-10" noProof="0" dirty="0"/>
              <a:t>Query</a:t>
            </a:r>
            <a:r>
              <a:rPr lang="en-US" sz="1350" spc="-10" noProof="0" dirty="0"/>
              <a:t>-</a:t>
            </a:r>
            <a:r>
              <a:rPr lang="en-US" spc="-25" noProof="0" dirty="0"/>
              <a:t>Routing</a:t>
            </a:r>
            <a:r>
              <a:rPr lang="en-US" spc="-20" noProof="0" dirty="0"/>
              <a:t> Framework </a:t>
            </a:r>
            <a:r>
              <a:rPr lang="en-US" noProof="0" dirty="0"/>
              <a:t>for</a:t>
            </a:r>
            <a:r>
              <a:rPr lang="en-US" spc="-20" noProof="0" dirty="0"/>
              <a:t> </a:t>
            </a:r>
            <a:r>
              <a:rPr lang="en-US" spc="-10" noProof="0" dirty="0"/>
              <a:t>Optimizing</a:t>
            </a:r>
            <a:r>
              <a:rPr lang="en-US" spc="-20" noProof="0" dirty="0"/>
              <a:t> </a:t>
            </a:r>
            <a:r>
              <a:rPr lang="en-US" spc="-35" noProof="0" dirty="0"/>
              <a:t>Small</a:t>
            </a:r>
            <a:r>
              <a:rPr lang="en-US" spc="-20" noProof="0" dirty="0"/>
              <a:t> Language </a:t>
            </a:r>
            <a:r>
              <a:rPr lang="en-US" spc="-10" noProof="0" dirty="0"/>
              <a:t>Models</a:t>
            </a:r>
            <a:endParaRPr lang="en-US" sz="1350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10312</TotalTime>
  <Words>3462</Words>
  <Application>Microsoft Office PowerPoint</Application>
  <PresentationFormat>Custom</PresentationFormat>
  <Paragraphs>581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8" baseType="lpstr">
      <vt:lpstr>Aptos</vt:lpstr>
      <vt:lpstr>Arial</vt:lpstr>
      <vt:lpstr>Arial Black</vt:lpstr>
      <vt:lpstr>Arial Narrow</vt:lpstr>
      <vt:lpstr>Berlin Sans FB</vt:lpstr>
      <vt:lpstr>Bookman Old Style</vt:lpstr>
      <vt:lpstr>Britannic Bold</vt:lpstr>
      <vt:lpstr>Calibri</vt:lpstr>
      <vt:lpstr>Cambria Math</vt:lpstr>
      <vt:lpstr>Century Gothic</vt:lpstr>
      <vt:lpstr>Comic Sans MS</vt:lpstr>
      <vt:lpstr>Courier New</vt:lpstr>
      <vt:lpstr>Georgia</vt:lpstr>
      <vt:lpstr>Gill Sans MT</vt:lpstr>
      <vt:lpstr>Microsoft Sans Serif</vt:lpstr>
      <vt:lpstr>Segoe UI Emoji</vt:lpstr>
      <vt:lpstr>Segoe UI Symbol</vt:lpstr>
      <vt:lpstr>Tahoma</vt:lpstr>
      <vt:lpstr>Times New Roman</vt:lpstr>
      <vt:lpstr>Verdana</vt:lpstr>
      <vt:lpstr>Wingdings</vt:lpstr>
      <vt:lpstr>Office Theme</vt:lpstr>
      <vt:lpstr>An Adaptive Query-Routing Framework for Optimizing Small Language Models</vt:lpstr>
      <vt:lpstr>Index</vt:lpstr>
      <vt:lpstr>Problem Statement &amp; Motivation Critical Challenges in Current LLM Deployment</vt:lpstr>
      <vt:lpstr>Research Objectives Enabling Efficient SLM Deployment</vt:lpstr>
      <vt:lpstr>Related Work Foundations &amp; Efficiency Techniques</vt:lpstr>
      <vt:lpstr>Transformers &amp; Language Models Foundational Architecture for Modern NLP</vt:lpstr>
      <vt:lpstr>Information Retrieval Integrating External Knowledge with Language Models</vt:lpstr>
      <vt:lpstr>Quantization Techniques for LLMs Reducing Computational and Memory Requirements</vt:lpstr>
      <vt:lpstr>Model Comparison and Benchmark Performance Evaluation Across Standard NLP and Reasoning Tasks</vt:lpstr>
      <vt:lpstr>Methodology Overview Adaptive Query-Routing Architecture</vt:lpstr>
      <vt:lpstr>Model Architecture Model Used</vt:lpstr>
      <vt:lpstr>Dataset Preparation    A Three-Stage Systematic Framework</vt:lpstr>
      <vt:lpstr>Power Data Collection</vt:lpstr>
      <vt:lpstr>V4-V6: Core Framework  Instructions inner works</vt:lpstr>
      <vt:lpstr>Analysis V5: Accuracy-First Strategy Defaulting to Retrieval for Maximum Accuracy</vt:lpstr>
      <vt:lpstr>Analysis V6: Reducing Unnecessary Retrieval Efficiency-Driven: Retrieve Only When Necessary</vt:lpstr>
      <vt:lpstr>Optimizing Query Classification Iterative Prompt Refinement and Performance Analysis</vt:lpstr>
      <vt:lpstr>Accessing the Correctness Aligned with problems that come with small LLMs</vt:lpstr>
      <vt:lpstr>Scatter plot Energy Cost vs. Correctness</vt:lpstr>
      <vt:lpstr>Average Energy vs Correctness</vt:lpstr>
      <vt:lpstr>Energy consumption on HotPotQA</vt:lpstr>
      <vt:lpstr>Key Findings &amp; Results Performance Achievements (Contribution C4)</vt:lpstr>
      <vt:lpstr>PowerPoint Presentation</vt:lpstr>
      <vt:lpstr>Artifacts &amp; Reproducibility Research Outputs for Community (Contribution C5)</vt:lpstr>
      <vt:lpstr>Summary &amp; Future Work Enabling Practical AI 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 Ribeiro</dc:creator>
  <cp:lastModifiedBy>José Pedro Farinha Ribeiro</cp:lastModifiedBy>
  <cp:revision>30</cp:revision>
  <dcterms:created xsi:type="dcterms:W3CDTF">2025-10-08T15:41:00Z</dcterms:created>
  <dcterms:modified xsi:type="dcterms:W3CDTF">2025-12-05T10:43:22Z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2025-10-08T00:00:00Z</vt:filetime>
  </property>
  <property fmtid="{D5CDD505-2E9C-101B-9397-08002B2CF9AE}" pid="3" name="LastSaved">
    <vt:filetime>2025-10-08T00:00:00Z</vt:filetime>
  </property>
</Properties>
</file>